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PT Sans Narrow"/>
      <p:regular r:id="rId49"/>
      <p:bold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PTSansNarrow-bold.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b3fa19a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b3fa19a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Iyı gunler,</a:t>
            </a:r>
            <a:endParaRPr/>
          </a:p>
          <a:p>
            <a:pPr indent="0" lvl="0" marL="0" rtl="0" algn="l">
              <a:spcBef>
                <a:spcPts val="0"/>
              </a:spcBef>
              <a:spcAft>
                <a:spcPts val="0"/>
              </a:spcAft>
              <a:buNone/>
            </a:pPr>
            <a:r>
              <a:rPr lang="tr"/>
              <a:t>Oncellikle calismamiza katildiginiz ve gorusmeyi kaydememize izin verdiginiz  icin hepinize cok </a:t>
            </a:r>
            <a:r>
              <a:rPr lang="tr"/>
              <a:t>tesekkur</a:t>
            </a:r>
            <a:r>
              <a:rPr lang="tr"/>
              <a:t> </a:t>
            </a:r>
            <a:r>
              <a:rPr lang="tr"/>
              <a:t>ederiz. Bu gun genel olarak amacimiz size proje surecinde ortaya cikan  software artifactleri incelememize ve b baglamda yapacagimiz analizlerde ve karar alma sureclerinde  bize yardimci olacak bir visuliztion framework sunmak ve bu baglamda olusturdugumuz Sofyware Artiafact Analyzer (SAA) adli araci tanitmak ve en ondemlisi hem framework hem de SAA toolu hakkinda sizin gorsulerinizi almak.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b493e3ce8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b493e3ce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Çizginin estetiği ve görselleştirilmesi konusundaki bir diğer önemli noktada aslında oluşabilecek kalabalık kompleks çizgilerin daha iyi bir şekilde vücutaj edilmesi bu noktada da biz bunu Kompleksi din Men etmedi tanımlıyoruz özellikle Sofia domain'inde olarak birçok noktada Aslında çok kaga karşı karşıya gelebiliyoruz Mesela atıyorum bir de vogue'ın uzun süreç gibi bir proje olsun ve bir de Google Play üzerinde çalıştı bütün aktiflere getirmek istediğimizi düşünelim çizim kalmasına tahmin edebileceğiniz gibi birinin Hatta belki de 5.000 10.000'in üzerinde Aktif et de baş başa kalıyoruz böyle durumlarda Özellikle bizim bu çizim kalmasındaki gafımıza çizgimizi birazcık da anlaşılabilir bir hale getirmemiz için kullanabileceğimiz teknik Galiba bunlardan bir tanesi Bizim de yoğunlukla kullandığımız teknik klasik dediğimiz şey aslında kalmazsa bulamam ne oldu dedi Belli bir sementik veya teokratik bazında Google planı yapmak mesela sağda plastik Ekber bir örnek verilmiş bu dediğim mesela aslında ilk başta gördüğünüz karmaşık Daha sonrasında hangi aktive hangi logo tarafından etki edildiyse veya işlem yapabildiyse ona göre gruplandırıyormuş Burada mesela Şeyi artık ya da biliyoruz bir daha gelsin o ortadaki 3 Aktif et aslında iki duba kapak tarafından da çalışılmış onun dışında hangi kıtası o an o divane tarafından işlem yapılmış bunun gibi teknikler ya da genel olarak biz kompleks olarak adlandır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b493e3ce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b493e3ce8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b493e3ce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b493e3ce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Uzman önerisi, yazılım geliştirmenin farklı alanlarında uzman geliştiricileri belirleme ve önerme sürecidir. Görev atamaları, hata düzeltme ve yeni başlayanlara yardım gibi faaliyetler için önemlidir. Örneğin, bu bağlamda sıkça kullanılan bir teknik, hangi geliştiricinin hangi bölümde kodun etkin olduğunu belirlemek için git blame'ı kullanmaktır veya GitHub kullanılıyorsa en fazla katkı sağlayan geliştiricileri gözlemlemektir. Aslında, geliştirici bilgi tabanı sadece kod katkılarıyla değil, aynı zamanda çeşitli diğer faktörlerle de etkilenir ve uzman önerisi konusunda literatürde birçok çalışma ve ölçüt bulunmaktadır.</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b493e3ce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b493e3ce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Reviewere önerisi, geliştiricilere kod değişiklikleri için uygun inceleyicileri seçmelerine yardımcı olmak için yapılan bir analizdir. Bu analiz, potansiyel inceleyicilerin uzmanlık alanlarını, uygunluklarını, geçmiş inceleme faaliyetlerini ve pull request ile etkilenen kodun tanıdıklık düzeyini içerir. Otomatik olarak uygun inceleyicileri önermek, iki temel fayda sağlar: (1) inceleyicileri otomatik olarak atayarak genel inceleme süresini azaltma [1] ve (2) inceleme kalitesini artırarak incelenen ürünle ilgili olası hataları azaltma.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b493e3ce8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b493e3ce8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Bug Tracking Process Smell (Hata Takip Süreci Kötü Kokuları): Hata takip süreçlerinde meydana gelen ve sürecin verimliliğini olumsuz etkileyen kötü uygulamalar veya alışkanlıklar. Bu çalışmanın amacı, hata takip sürecinde meydana gelen kötü uygulamaları (bug tracking process smells) daha iyi anlamak ve bu kötü uygulamaların hata takip sistemlerinde var olduğunu göstermek için nicel analizler yapmaktır. Ayrıca, yazılım uzmanlarının bu kötü kokular hakkındaki algılarını ve bu kokuların hata takip süreci üzerindeki etkilerini gözlemlemek istiyoruz.</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tr" sz="1200">
                <a:solidFill>
                  <a:srgbClr val="0D0D0D"/>
                </a:solidFill>
                <a:highlight>
                  <a:srgbClr val="FFFFFF"/>
                </a:highlight>
                <a:latin typeface="Roboto"/>
                <a:ea typeface="Roboto"/>
                <a:cs typeface="Roboto"/>
                <a:sym typeface="Roboto"/>
              </a:rPr>
              <a:t>Yöntemler: Çok kaynaklı bir literatür incelemesi sonucunda akademik ve gri literatürdeki 60 kaynağı analiz ettik ve hata takip sürecindeki 12 kötü uygulamanın bir taksonomisini önerdik.</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493e3ce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b493e3ce8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Clr>
                <a:schemeClr val="dk1"/>
              </a:buClr>
              <a:buSzPts val="1100"/>
              <a:buFont typeface="Arial"/>
              <a:buNone/>
            </a:pPr>
            <a:r>
              <a:rPr b="1" lang="tr" sz="1650">
                <a:solidFill>
                  <a:srgbClr val="0D0D0D"/>
                </a:solidFill>
                <a:highlight>
                  <a:srgbClr val="FFFFFF"/>
                </a:highlight>
                <a:latin typeface="Roboto"/>
                <a:ea typeface="Roboto"/>
                <a:cs typeface="Roboto"/>
                <a:sym typeface="Roboto"/>
              </a:rPr>
              <a:t>Süreç Kokuları ve Olası Nedenler:</a:t>
            </a:r>
            <a:endParaRPr b="1" sz="1650">
              <a:solidFill>
                <a:srgbClr val="0D0D0D"/>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Atanmamış Hatalar: Atananı olmayan, ancak kapatılan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Geliştiricinin uygunluğu, triage (önceliklendirme) yapan kişinin zaman baskısı, triager uygun geliştiriciyi bulamıyor.</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Hata Düzeltme Commit'ine Bağlantı Yok: Bir hata, hata düzeltme commit'ine bağlantı olmadan kapatılmış.</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Geliştirici bağlantıyı eklemeyi unutuyor, commit bağlantısını eklemek zor.</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Göz Ardı Edilmiş Hatalar: Uzun süre açık kalan veya eksik çözüm içeren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Yanlış şiddet göstergesi, yetersiz hata tanımı, yanlış önceliklendirme.</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Bir Takıma Atanan Hatalar: Belirli bir geliştiriciye değil, bir takıma atanan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Triager tarafından yanlışlıkla atanmış, geliştiricinin müsait olmaması.</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Eksik Öncelik: Hatanın önceliği belirlenmemiş.</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Triager'ın uzmanlığı, yanlış hata şiddeti, triager tarafından göz ardı edilmiş.</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Referans Verilmemiş Yinelenen Hatalar: Orijinal hataya referansı olmayan yinelenen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Yinelenen hatayı belirleyen kişinin sisteme yeni olması, önceki hataların farkında olmama.</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Eksik Ortam Bilgisi: Hata hakkında ortam bilgisi (Versiyon, OS, Ürün bileşeni) eksik.</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Bildirici bilgileri eklemeyi unutmuş, ortam detaylarını bilmiyor.</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Eksik Şiddet: Hatanın şiddeti belirlenmemiş.</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Triager gözden kaçırmış.</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Hata Atananın Yeniden Atanması: Hatayı düzeltmek için atanan kişi birden fazla kez atanmış.</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Alanların yeniden atanması, triager uygun geliştiriciyi bilmiyor.</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Yorum Yapılmamış Hatalar: Yorum yapılmadan kapatılan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Geliştirici yorum yazmayı unutmuş, geliştirici meşgul.</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Atanmayan Hata Çözümü: Atanan kişi dışında biri tarafından çözülen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Atanan kişi kapatmayı unutmuş, hata başka biri tarafından çözülmüş.</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tr" sz="1200">
                <a:solidFill>
                  <a:srgbClr val="0D0D0D"/>
                </a:solidFill>
                <a:highlight>
                  <a:srgbClr val="FFFFFF"/>
                </a:highlight>
                <a:latin typeface="Roboto"/>
                <a:ea typeface="Roboto"/>
                <a:cs typeface="Roboto"/>
                <a:sym typeface="Roboto"/>
              </a:rPr>
              <a:t>Kapanıp Yeniden Açılan Hatalar: Yeniden açılan hatalar.</a:t>
            </a:r>
            <a:endParaRPr sz="1200">
              <a:solidFill>
                <a:srgbClr val="0D0D0D"/>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0D0D0D"/>
              </a:buClr>
              <a:buSzPts val="1200"/>
              <a:buFont typeface="Roboto"/>
              <a:buChar char="●"/>
            </a:pPr>
            <a:r>
              <a:rPr lang="tr" sz="1200">
                <a:solidFill>
                  <a:srgbClr val="0D0D0D"/>
                </a:solidFill>
                <a:highlight>
                  <a:srgbClr val="FFFFFF"/>
                </a:highlight>
                <a:latin typeface="Roboto"/>
                <a:ea typeface="Roboto"/>
                <a:cs typeface="Roboto"/>
                <a:sym typeface="Roboto"/>
              </a:rPr>
              <a:t>Olası nedenler: Yetersiz birim testi, belirsiz hata tanımlamaları.</a:t>
            </a:r>
            <a:endParaRPr sz="1200">
              <a:solidFill>
                <a:srgbClr val="0D0D0D"/>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b493e3ce8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b493e3ce8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b493e3ce8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b493e3ce8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f279c9c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f279c9c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b493e3ce8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b493e3ce8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b3fa19a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b3fa19a3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Calismamizin ilk bolumunde size kucuk bir sunun esliginde  genel olarak calismamiza kullnadigimiz kavaramlari tanimlayacagim. Bir cogu sizin hali hazirda bildiginiz kavramlarlar  olsada devaminda yapacaginiz  tarisma bolumumunde bir zemin olusturmasi icin bu kavramlarin uzerinden gececegiz. Bu bolumun devaminda size SAA toolunun bir demosunu yapacagim, ve daha sonrasida olusturdugumuz framework sunarak bu toolu nasil olsutrdugumuz hakkinda knousacagim. Bu bolum bittikten sonra sizin SAA toolunu </a:t>
            </a:r>
            <a:r>
              <a:rPr lang="tr"/>
              <a:t>kullanmanizi</a:t>
            </a:r>
            <a:r>
              <a:rPr lang="tr"/>
              <a:t> isteyecegiz ve size yapmanizi istedigimiz  2 task verecegiz. Daha sonrasinda asil tartisma bolumunmuz baslayacak ve ben kenara cekilip size sorular yoneltecegim. Bu calismada asil ilgilendigimiz sizin dusunceleriniz, biz sadece dinleyici olucak ve  size sorlar yoneltecegix.  Bu arada  istediginiz noktsda sorunuz oldugu zaman beni durdurabilri siniz.</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0d8d52ad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0d8d52ad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tr" sz="1050">
                <a:solidFill>
                  <a:srgbClr val="1C1C1C"/>
                </a:solidFill>
                <a:highlight>
                  <a:srgbClr val="FFFFFF"/>
                </a:highlight>
              </a:rPr>
              <a:t> </a:t>
            </a:r>
            <a:r>
              <a:rPr lang="tr">
                <a:solidFill>
                  <a:schemeClr val="dk1"/>
                </a:solidFill>
              </a:rPr>
              <a:t>These types of artifacts and their interrelations provide a summary of key concepts in the project lifecycle. However, additional artifact types may be necessary for other types of analyses. Selecting software artifacts can be thought of as selecting entities in an object-oriented system. While it is possible to add new entities to the system, it's important to consider whether the chosen artifact type can encapsulate the required information and avoid redundancy. If the information summarized by a new entity is already provided by another artifact, it may not be necessary to add it to the system.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0d8d52a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0d8d52a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db493e3ce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db493e3ce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0d8d52a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0d8d52a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e448ed69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e448ed69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0d8d52a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70d8d52a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e448e819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e448e819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Reviewere önerisi, geliştiricilere kod değişiklikleri için uygun inceleyicileri seçmelerine yardımcı olmak için yapılan bir analizdir. Bu analiz, potansiyel inceleyicilerin uzmanlık alanlarını, uygunluklarını, geçmiş inceleme faaliyetlerini ve pull request ile etkilenen kodun tanıdıklık düzeyini içerir. Otomatik olarak uygun inceleyicileri önermek, iki temel fayda sağlar: (1) inceleyicileri otomatik olarak atayarak genel inceleme süresini azaltma [1] ve (2) inceleme kalitesini artırarak incelenen ürünle ilgili olası hataları azaltma.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e448e819e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e448e819e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Reviewere önerisi, geliştiricilere kod değişiklikleri için uygun inceleyicileri seçmelerine yardımcı olmak için yapılan bir analizdir. Bu analiz, potansiyel inceleyicilerin uzmanlık alanlarını, uygunluklarını, geçmiş inceleme faaliyetlerini ve pull request ile etkilenen kodun tanıdıklık düzeyini içerir. Otomatik olarak uygun inceleyicileri önermek, iki temel fayda sağlar: (1) inceleyicileri otomatik olarak atayarak genel inceleme süresini azaltma [1] ve (2) inceleme kalitesini artırarak incelenen ürünle ilgili olası hataları azaltma.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e448ed691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e448ed691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Reviewere önerisi, geliştiricilere kod değişiklikleri için uygun inceleyicileri seçmelerine yardımcı olmak için yapılan bir analizdir. Bu analiz, potansiyel inceleyicilerin uzmanlık alanlarını, uygunluklarını, geçmiş inceleme faaliyetlerini ve pull request ile etkilenen kodun tanıdıklık düzeyini içerir. Otomatik olarak uygun inceleyicileri önermek, iki temel fayda sağlar: (1) inceleyicileri otomatik olarak atayarak genel inceleme süresini azaltma [1] ve (2) inceleme kalitesini artırarak incelenen ürünle ilgili olası hataları azaltma.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e448e819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e448e81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highlight>
                  <a:srgbClr val="FFFFFF"/>
                </a:highlight>
                <a:latin typeface="Roboto"/>
                <a:ea typeface="Roboto"/>
                <a:cs typeface="Roboto"/>
                <a:sym typeface="Roboto"/>
              </a:rPr>
              <a:t>Bug Tracking Process Smell (Hata Takip Süreci Kötü Kokuları): Hata takip süreçlerinde meydana gelen ve sürecin verimliliğini olumsuz etkileyen kötü uygulamalar veya alışkanlıklar. Bu çalışmanın amacı, hata takip sürecinde meydana gelen kötü uygulamaları (bug tracking process smells) daha iyi anlamak ve bu kötü uygulamaların hata takip sistemlerinde var olduğunu göstermek için nicel analizler yapmaktır. Ayrıca, yazılım uzmanlarının bu kötü kokular hakkındaki algılarını ve bu kokuların hata takip süreci üzerindeki etkilerini gözlemlemek istiyoruz.</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tr" sz="1200">
                <a:solidFill>
                  <a:srgbClr val="0D0D0D"/>
                </a:solidFill>
                <a:highlight>
                  <a:srgbClr val="FFFFFF"/>
                </a:highlight>
                <a:latin typeface="Roboto"/>
                <a:ea typeface="Roboto"/>
                <a:cs typeface="Roboto"/>
                <a:sym typeface="Roboto"/>
              </a:rPr>
              <a:t>Yöntemler: Çok kaynaklı bir literatür incelemesi sonucunda akademik ve gri literatürdeki 60 kaynağı analiz ettik ve hata takip sürecindeki 12 kötü uygulamanın bir taksonomisini önerdik.</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f82680a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f82680a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e448e819e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de448e819e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e448ed691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e448ed691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ea00724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ea00724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ea00724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dea00724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ea007247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ea00724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f82680a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df82680a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f82680af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f82680af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f82680af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f82680af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df82680a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df82680a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114b0829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e114b0829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bfe574e0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bfe574e0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 ilk bolumde genel oalrak bu 4 kavram uzerinde duracagiz.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b493e3ad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b493e3ad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0D0D0D"/>
                </a:solidFill>
                <a:latin typeface="Roboto"/>
                <a:ea typeface="Roboto"/>
                <a:cs typeface="Roboto"/>
                <a:sym typeface="Roboto"/>
              </a:rPr>
              <a:t>Yazılım geliştirme sürecinde oluşturulan kod dosyaları, dokümantasyon gibi tangible me intangible olan  ürünler.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b493e3a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b493e3a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solidFill>
                  <a:schemeClr val="dk1"/>
                </a:solidFill>
              </a:rPr>
              <a:t>Kod Dosyası: Yazılımın davranışını ve işlevselliğini tanımlamak için geliştiriciler tarafından yazılan talimatlar.</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Commit: Kaynak kod deposuna yapılan değişikliklerin kaydedilmesi işlemi.</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Geliştirici: Yazılım uygulamaları veya sistemlerini tasarlayan, oluşturan, test eden ve sürdüren birey.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b493e3ad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b493e3ad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tr"/>
              <a:t>Pull Request: Bir geliştirici tarafından sunulan, yeni özellikler eklemek veya sorunları düzeltmek için önerilen değişiklikler. (feature brach kod degisiklikleri)</a:t>
            </a:r>
            <a:endParaRPr/>
          </a:p>
          <a:p>
            <a:pPr indent="0" lvl="0" marL="0" rtl="0" algn="l">
              <a:spcBef>
                <a:spcPts val="0"/>
              </a:spcBef>
              <a:spcAft>
                <a:spcPts val="0"/>
              </a:spcAft>
              <a:buNone/>
            </a:pPr>
            <a:r>
              <a:rPr lang="tr"/>
              <a:t>Bug Reports: Yazılımda tespit edilen problemler veya iyileştirme istekleri.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b493e3ad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b493e3ad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b493e3ce8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b493e3ce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a:solidFill>
                  <a:srgbClr val="695D46"/>
                </a:solidFill>
                <a:latin typeface="Open Sans"/>
                <a:ea typeface="Open Sans"/>
                <a:cs typeface="Open Sans"/>
                <a:sym typeface="Open Sans"/>
              </a:rPr>
              <a:t>Graf çiziminin (layout) estetiği, software </a:t>
            </a:r>
            <a:r>
              <a:rPr lang="tr">
                <a:solidFill>
                  <a:srgbClr val="695D46"/>
                </a:solidFill>
                <a:latin typeface="Open Sans"/>
                <a:ea typeface="Open Sans"/>
                <a:cs typeface="Open Sans"/>
                <a:sym typeface="Open Sans"/>
              </a:rPr>
              <a:t>artifact lerinin</a:t>
            </a:r>
            <a:r>
              <a:rPr lang="tr">
                <a:solidFill>
                  <a:srgbClr val="695D46"/>
                </a:solidFill>
                <a:latin typeface="Open Sans"/>
                <a:ea typeface="Open Sans"/>
                <a:cs typeface="Open Sans"/>
                <a:sym typeface="Open Sans"/>
              </a:rPr>
              <a:t>  etkili bir şekilde analiz etmek için onemli bir yer tasiyor. Graf cizimini iyileştirmek, daha okunabilir ve anlaşılır sonuçlar saglar.  Graph layout </a:t>
            </a:r>
            <a:r>
              <a:rPr lang="tr">
                <a:solidFill>
                  <a:srgbClr val="695D46"/>
                </a:solidFill>
                <a:latin typeface="Open Sans"/>
                <a:ea typeface="Open Sans"/>
                <a:cs typeface="Open Sans"/>
                <a:sym typeface="Open Sans"/>
              </a:rPr>
              <a:t>iyileştirmek</a:t>
            </a:r>
            <a:r>
              <a:rPr lang="tr">
                <a:solidFill>
                  <a:srgbClr val="695D46"/>
                </a:solidFill>
                <a:latin typeface="Open Sans"/>
                <a:ea typeface="Open Sans"/>
                <a:cs typeface="Open Sans"/>
                <a:sym typeface="Open Sans"/>
              </a:rPr>
              <a:t> icin </a:t>
            </a:r>
            <a:r>
              <a:rPr lang="tr">
                <a:solidFill>
                  <a:srgbClr val="695D46"/>
                </a:solidFill>
                <a:latin typeface="Open Sans"/>
                <a:ea typeface="Open Sans"/>
                <a:cs typeface="Open Sans"/>
                <a:sym typeface="Open Sans"/>
              </a:rPr>
              <a:t>literatürde</a:t>
            </a:r>
            <a:r>
              <a:rPr lang="tr">
                <a:solidFill>
                  <a:srgbClr val="695D46"/>
                </a:solidFill>
                <a:latin typeface="Open Sans"/>
                <a:ea typeface="Open Sans"/>
                <a:cs typeface="Open Sans"/>
                <a:sym typeface="Open Sans"/>
              </a:rPr>
              <a:t> bircok kriter ve duzen bulunmakta.TFakat tüm bu kriterleri sağlamak zor olduğu için, kriterleri uygulamanıza göre önceliklendirmek ve uygun bir düzen algoritması seçmemiz gerekiyor. Ornegin  bizim framework genel olarak interaktif bir cizim kanvasi sunmayi oncelemekteyiz bu acidan  graf sıklıkla değişiklikler gecirmesi gerekioy. Bu baglamdada kullanıcın hali hazirda olan graph ile ilgili olsuturdugu mental map yani "zihinsel haritayı" bozmadan mevcut node ve edgeler posizyonlarinda baslayara i  incremental oalrak graph genislettigimiz bir layout tercih edebiliriz.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21.png"/><Relationship Id="rId5" Type="http://schemas.openxmlformats.org/officeDocument/2006/relationships/image" Target="../media/image41.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5.png"/><Relationship Id="rId5" Type="http://schemas.openxmlformats.org/officeDocument/2006/relationships/image" Target="../media/image37.png"/><Relationship Id="rId6" Type="http://schemas.openxmlformats.org/officeDocument/2006/relationships/image" Target="../media/image29.png"/><Relationship Id="rId7"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44.png"/><Relationship Id="rId6"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2.png"/><Relationship Id="rId11" Type="http://schemas.openxmlformats.org/officeDocument/2006/relationships/image" Target="../media/image27.png"/><Relationship Id="rId10" Type="http://schemas.openxmlformats.org/officeDocument/2006/relationships/image" Target="../media/image22.png"/><Relationship Id="rId9"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9.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3.gif"/><Relationship Id="rId5" Type="http://schemas.openxmlformats.org/officeDocument/2006/relationships/image" Target="../media/image36.gif"/><Relationship Id="rId6" Type="http://schemas.openxmlformats.org/officeDocument/2006/relationships/image" Target="../media/image58.png"/><Relationship Id="rId7"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7.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6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11" Type="http://schemas.openxmlformats.org/officeDocument/2006/relationships/image" Target="../media/image6.png"/><Relationship Id="rId10"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25" y="179998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tr" sz="3150"/>
              <a:t>SAA: a framework for improving the development process via visualization-based software analytics</a:t>
            </a:r>
            <a:r>
              <a:rPr lang="tr" sz="3950"/>
              <a:t> </a:t>
            </a:r>
            <a:r>
              <a:rPr lang="tr" sz="2750"/>
              <a:t>    </a:t>
            </a:r>
            <a:r>
              <a:rPr lang="tr" sz="2750"/>
              <a:t> </a:t>
            </a:r>
            <a:endParaRPr sz="275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rgbClr val="434343"/>
              </a:buClr>
              <a:buSzPts val="275"/>
              <a:buFont typeface="Arial"/>
              <a:buNone/>
            </a:pPr>
            <a:r>
              <a:rPr b="1" lang="tr" sz="1661">
                <a:solidFill>
                  <a:srgbClr val="00529F"/>
                </a:solidFill>
                <a:latin typeface="PT Sans Narrow"/>
                <a:ea typeface="PT Sans Narrow"/>
                <a:cs typeface="PT Sans Narrow"/>
                <a:sym typeface="PT Sans Narrow"/>
              </a:rPr>
              <a:t>Bilkent University</a:t>
            </a:r>
            <a:r>
              <a:rPr b="1" lang="tr" sz="1661">
                <a:solidFill>
                  <a:srgbClr val="00529F"/>
                </a:solidFill>
                <a:latin typeface="PT Sans Narrow"/>
                <a:ea typeface="PT Sans Narrow"/>
                <a:cs typeface="PT Sans Narrow"/>
                <a:sym typeface="PT Sans Narrow"/>
              </a:rPr>
              <a:t> Software Engineering and </a:t>
            </a:r>
            <a:endParaRPr b="1" sz="1661">
              <a:solidFill>
                <a:srgbClr val="00529F"/>
              </a:solidFill>
              <a:latin typeface="PT Sans Narrow"/>
              <a:ea typeface="PT Sans Narrow"/>
              <a:cs typeface="PT Sans Narrow"/>
              <a:sym typeface="PT Sans Narrow"/>
            </a:endParaRPr>
          </a:p>
          <a:p>
            <a:pPr indent="0" lvl="0" marL="0" rtl="0" algn="ctr">
              <a:lnSpc>
                <a:spcPct val="95000"/>
              </a:lnSpc>
              <a:spcBef>
                <a:spcPts val="0"/>
              </a:spcBef>
              <a:spcAft>
                <a:spcPts val="0"/>
              </a:spcAft>
              <a:buSzPts val="275"/>
              <a:buNone/>
            </a:pPr>
            <a:r>
              <a:rPr b="1" lang="tr" sz="1661">
                <a:solidFill>
                  <a:srgbClr val="00529F"/>
                </a:solidFill>
                <a:latin typeface="PT Sans Narrow"/>
                <a:ea typeface="PT Sans Narrow"/>
                <a:cs typeface="PT Sans Narrow"/>
                <a:sym typeface="PT Sans Narrow"/>
              </a:rPr>
              <a:t>Data Analytics Research Group (</a:t>
            </a:r>
            <a:r>
              <a:rPr b="1" lang="tr" sz="1661">
                <a:solidFill>
                  <a:srgbClr val="00529F"/>
                </a:solidFill>
                <a:latin typeface="PT Sans Narrow"/>
                <a:ea typeface="PT Sans Narrow"/>
                <a:cs typeface="PT Sans Narrow"/>
                <a:sym typeface="PT Sans Narrow"/>
              </a:rPr>
              <a:t>BILSEN</a:t>
            </a:r>
            <a:r>
              <a:rPr b="1" lang="tr" sz="1661">
                <a:solidFill>
                  <a:srgbClr val="00529F"/>
                </a:solidFill>
                <a:latin typeface="PT Sans Narrow"/>
                <a:ea typeface="PT Sans Narrow"/>
                <a:cs typeface="PT Sans Narrow"/>
                <a:sym typeface="PT Sans Narrow"/>
              </a:rPr>
              <a:t>)</a:t>
            </a:r>
            <a:r>
              <a:rPr b="1" lang="tr" sz="1661">
                <a:solidFill>
                  <a:srgbClr val="00529F"/>
                </a:solidFill>
                <a:latin typeface="PT Sans Narrow"/>
                <a:ea typeface="PT Sans Narrow"/>
                <a:cs typeface="PT Sans Narrow"/>
                <a:sym typeface="PT Sans Narrow"/>
              </a:rPr>
              <a:t> and  Information Visualization Research Lab ( </a:t>
            </a:r>
            <a:r>
              <a:rPr b="1" lang="tr" sz="1661">
                <a:solidFill>
                  <a:srgbClr val="00529F"/>
                </a:solidFill>
                <a:latin typeface="PT Sans Narrow"/>
                <a:ea typeface="PT Sans Narrow"/>
                <a:cs typeface="PT Sans Narrow"/>
                <a:sym typeface="PT Sans Narrow"/>
              </a:rPr>
              <a:t>i-Vis) </a:t>
            </a:r>
            <a:endParaRPr b="1" sz="1661">
              <a:solidFill>
                <a:srgbClr val="00529F"/>
              </a:solidFill>
              <a:latin typeface="PT Sans Narrow"/>
              <a:ea typeface="PT Sans Narrow"/>
              <a:cs typeface="PT Sans Narrow"/>
              <a:sym typeface="PT Sans Narrow"/>
            </a:endParaRPr>
          </a:p>
          <a:p>
            <a:pPr indent="0" lvl="0" marL="0" rtl="0" algn="ctr">
              <a:lnSpc>
                <a:spcPct val="80000"/>
              </a:lnSpc>
              <a:spcBef>
                <a:spcPts val="0"/>
              </a:spcBef>
              <a:spcAft>
                <a:spcPts val="0"/>
              </a:spcAft>
              <a:buSzPts val="275"/>
              <a:buNone/>
            </a:pPr>
            <a:r>
              <a:t/>
            </a:r>
            <a:endParaRPr sz="600">
              <a:latin typeface="PT Sans Narrow"/>
              <a:ea typeface="PT Sans Narrow"/>
              <a:cs typeface="PT Sans Narrow"/>
              <a:sym typeface="PT Sans Narrow"/>
            </a:endParaRPr>
          </a:p>
        </p:txBody>
      </p:sp>
      <p:pic>
        <p:nvPicPr>
          <p:cNvPr id="68" name="Google Shape;68;p13"/>
          <p:cNvPicPr preferRelativeResize="0"/>
          <p:nvPr/>
        </p:nvPicPr>
        <p:blipFill rotWithShape="1">
          <a:blip r:embed="rId3">
            <a:alphaModFix/>
          </a:blip>
          <a:srcRect b="32878" l="23499" r="28198" t="3031"/>
          <a:stretch/>
        </p:blipFill>
        <p:spPr>
          <a:xfrm>
            <a:off x="0" y="4294825"/>
            <a:ext cx="1678224" cy="792600"/>
          </a:xfrm>
          <a:prstGeom prst="rect">
            <a:avLst/>
          </a:prstGeom>
          <a:noFill/>
          <a:ln>
            <a:noFill/>
          </a:ln>
        </p:spPr>
      </p:pic>
      <p:pic>
        <p:nvPicPr>
          <p:cNvPr id="69" name="Google Shape;69;p13"/>
          <p:cNvPicPr preferRelativeResize="0"/>
          <p:nvPr/>
        </p:nvPicPr>
        <p:blipFill>
          <a:blip r:embed="rId4">
            <a:alphaModFix/>
          </a:blip>
          <a:stretch>
            <a:fillRect/>
          </a:stretch>
        </p:blipFill>
        <p:spPr>
          <a:xfrm>
            <a:off x="6481025" y="4294825"/>
            <a:ext cx="2599475" cy="648625"/>
          </a:xfrm>
          <a:prstGeom prst="rect">
            <a:avLst/>
          </a:prstGeom>
          <a:noFill/>
          <a:ln>
            <a:noFill/>
          </a:ln>
        </p:spPr>
      </p:pic>
      <p:pic>
        <p:nvPicPr>
          <p:cNvPr id="70" name="Google Shape;70;p13"/>
          <p:cNvPicPr preferRelativeResize="0"/>
          <p:nvPr/>
        </p:nvPicPr>
        <p:blipFill>
          <a:blip r:embed="rId5">
            <a:alphaModFix/>
          </a:blip>
          <a:stretch>
            <a:fillRect/>
          </a:stretch>
        </p:blipFill>
        <p:spPr>
          <a:xfrm>
            <a:off x="4164813" y="101850"/>
            <a:ext cx="814372"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3 </a:t>
            </a:r>
            <a:r>
              <a:rPr lang="tr"/>
              <a:t>Software Artifacts Traceability Graph Analysis </a:t>
            </a:r>
            <a:endParaRPr/>
          </a:p>
          <a:p>
            <a:pPr indent="0" lvl="0" marL="0" rtl="0" algn="l">
              <a:spcBef>
                <a:spcPts val="0"/>
              </a:spcBef>
              <a:spcAft>
                <a:spcPts val="0"/>
              </a:spcAft>
              <a:buNone/>
            </a:pPr>
            <a:r>
              <a:rPr lang="tr"/>
              <a:t>and Visualization</a:t>
            </a:r>
            <a:endParaRPr/>
          </a:p>
        </p:txBody>
      </p:sp>
      <p:sp>
        <p:nvSpPr>
          <p:cNvPr id="181" name="Google Shape;181;p22"/>
          <p:cNvSpPr txBox="1"/>
          <p:nvPr>
            <p:ph idx="1" type="body"/>
          </p:nvPr>
        </p:nvSpPr>
        <p:spPr>
          <a:xfrm>
            <a:off x="311700" y="1479100"/>
            <a:ext cx="3534600" cy="330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tr"/>
              <a:t>Complexity</a:t>
            </a:r>
            <a:r>
              <a:rPr b="1" lang="tr"/>
              <a:t> </a:t>
            </a:r>
            <a:r>
              <a:rPr b="1" lang="tr"/>
              <a:t>management: </a:t>
            </a:r>
            <a:r>
              <a:rPr lang="tr"/>
              <a:t>strategies and techniques to handle the intricacies and intricacies inherent in large and complex datasets.</a:t>
            </a:r>
            <a:endParaRPr/>
          </a:p>
          <a:p>
            <a:pPr indent="0" lvl="0" marL="0" rtl="0" algn="l">
              <a:spcBef>
                <a:spcPts val="1200"/>
              </a:spcBef>
              <a:spcAft>
                <a:spcPts val="0"/>
              </a:spcAft>
              <a:buNone/>
            </a:pPr>
            <a:r>
              <a:rPr b="1" lang="tr"/>
              <a:t>Clustering: </a:t>
            </a:r>
            <a:r>
              <a:rPr lang="tr"/>
              <a:t>organizing nodes into cohesive groups, making it easier to analyze and understand the structure of the data</a:t>
            </a:r>
            <a:endParaRPr/>
          </a:p>
          <a:p>
            <a:pPr indent="0" lvl="0" marL="0" rtl="0" algn="l">
              <a:spcBef>
                <a:spcPts val="1200"/>
              </a:spcBef>
              <a:spcAft>
                <a:spcPts val="1200"/>
              </a:spcAft>
              <a:buNone/>
            </a:pPr>
            <a:r>
              <a:rPr b="1" lang="tr"/>
              <a:t>Expanding and collapsing:</a:t>
            </a:r>
            <a:r>
              <a:rPr lang="tr"/>
              <a:t> Simplifying visualization by expanding or collapsing selected clustered groups.</a:t>
            </a:r>
            <a:endParaRPr/>
          </a:p>
        </p:txBody>
      </p:sp>
      <p:pic>
        <p:nvPicPr>
          <p:cNvPr id="182" name="Google Shape;182;p22"/>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183" name="Google Shape;183;p22"/>
          <p:cNvSpPr txBox="1"/>
          <p:nvPr/>
        </p:nvSpPr>
        <p:spPr>
          <a:xfrm>
            <a:off x="5460500" y="4443100"/>
            <a:ext cx="187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Clustering by Developer </a:t>
            </a:r>
            <a:endParaRPr b="1" sz="1000">
              <a:solidFill>
                <a:schemeClr val="dk2"/>
              </a:solidFill>
              <a:latin typeface="Open Sans"/>
              <a:ea typeface="Open Sans"/>
              <a:cs typeface="Open Sans"/>
              <a:sym typeface="Open Sans"/>
            </a:endParaRPr>
          </a:p>
        </p:txBody>
      </p:sp>
      <p:sp>
        <p:nvSpPr>
          <p:cNvPr id="184" name="Google Shape;18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pic>
        <p:nvPicPr>
          <p:cNvPr id="185" name="Google Shape;185;p22"/>
          <p:cNvPicPr preferRelativeResize="0"/>
          <p:nvPr/>
        </p:nvPicPr>
        <p:blipFill>
          <a:blip r:embed="rId4">
            <a:alphaModFix/>
          </a:blip>
          <a:stretch>
            <a:fillRect/>
          </a:stretch>
        </p:blipFill>
        <p:spPr>
          <a:xfrm>
            <a:off x="3998700" y="1304825"/>
            <a:ext cx="4517092" cy="2985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4</a:t>
            </a:r>
            <a:r>
              <a:rPr lang="tr"/>
              <a:t> </a:t>
            </a:r>
            <a:r>
              <a:rPr lang="tr"/>
              <a:t>Software Artifacts Analyses</a:t>
            </a:r>
            <a:endParaRPr/>
          </a:p>
        </p:txBody>
      </p:sp>
      <p:sp>
        <p:nvSpPr>
          <p:cNvPr id="191" name="Google Shape;191;p23"/>
          <p:cNvSpPr txBox="1"/>
          <p:nvPr>
            <p:ph idx="1" type="body"/>
          </p:nvPr>
        </p:nvSpPr>
        <p:spPr>
          <a:xfrm>
            <a:off x="311700" y="1266325"/>
            <a:ext cx="5131200" cy="3497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tr"/>
              <a:t>Software artifacts can be used in different types of analysis.</a:t>
            </a:r>
            <a:endParaRPr/>
          </a:p>
          <a:p>
            <a:pPr indent="0" lvl="0" marL="0" rtl="0" algn="l">
              <a:spcBef>
                <a:spcPts val="1200"/>
              </a:spcBef>
              <a:spcAft>
                <a:spcPts val="0"/>
              </a:spcAft>
              <a:buNone/>
            </a:pPr>
            <a:r>
              <a:rPr lang="tr"/>
              <a:t> Such as:</a:t>
            </a:r>
            <a:endParaRPr/>
          </a:p>
          <a:p>
            <a:pPr indent="-317182" lvl="0" marL="457200" rtl="0" algn="l">
              <a:lnSpc>
                <a:spcPct val="150000"/>
              </a:lnSpc>
              <a:spcBef>
                <a:spcPts val="1200"/>
              </a:spcBef>
              <a:spcAft>
                <a:spcPts val="0"/>
              </a:spcAft>
              <a:buSzPct val="100000"/>
              <a:buChar char="❏"/>
            </a:pPr>
            <a:r>
              <a:rPr lang="tr"/>
              <a:t>Expert Recommendation for Source Code Files</a:t>
            </a:r>
            <a:endParaRPr/>
          </a:p>
          <a:p>
            <a:pPr indent="-317182" lvl="0" marL="457200" rtl="0" algn="l">
              <a:lnSpc>
                <a:spcPct val="150000"/>
              </a:lnSpc>
              <a:spcBef>
                <a:spcPts val="0"/>
              </a:spcBef>
              <a:spcAft>
                <a:spcPts val="0"/>
              </a:spcAft>
              <a:buSzPct val="100000"/>
              <a:buChar char="❏"/>
            </a:pPr>
            <a:r>
              <a:rPr lang="tr"/>
              <a:t>Pull Request Reviewer Recommendation</a:t>
            </a:r>
            <a:endParaRPr/>
          </a:p>
          <a:p>
            <a:pPr indent="-317182" lvl="0" marL="457200" rtl="0" algn="l">
              <a:lnSpc>
                <a:spcPct val="150000"/>
              </a:lnSpc>
              <a:spcBef>
                <a:spcPts val="0"/>
              </a:spcBef>
              <a:spcAft>
                <a:spcPts val="0"/>
              </a:spcAft>
              <a:buSzPct val="100000"/>
              <a:buChar char="❏"/>
            </a:pPr>
            <a:r>
              <a:rPr lang="tr"/>
              <a:t>Bug Tracking (BT) Process Anomaly Detection</a:t>
            </a:r>
            <a:endParaRPr/>
          </a:p>
          <a:p>
            <a:pPr indent="-317182" lvl="0" marL="457200" rtl="0" algn="l">
              <a:lnSpc>
                <a:spcPct val="150000"/>
              </a:lnSpc>
              <a:spcBef>
                <a:spcPts val="0"/>
              </a:spcBef>
              <a:spcAft>
                <a:spcPts val="0"/>
              </a:spcAft>
              <a:buSzPct val="100000"/>
              <a:buChar char="❏"/>
            </a:pPr>
            <a:r>
              <a:rPr lang="tr"/>
              <a:t>Code Review (CR) </a:t>
            </a:r>
            <a:r>
              <a:rPr lang="tr"/>
              <a:t>Anomaly Detection</a:t>
            </a:r>
            <a:endParaRPr/>
          </a:p>
          <a:p>
            <a:pPr indent="-317182" lvl="0" marL="457200" rtl="0" algn="l">
              <a:lnSpc>
                <a:spcPct val="150000"/>
              </a:lnSpc>
              <a:spcBef>
                <a:spcPts val="0"/>
              </a:spcBef>
              <a:spcAft>
                <a:spcPts val="0"/>
              </a:spcAft>
              <a:buSzPct val="100000"/>
              <a:buChar char="❏"/>
            </a:pPr>
            <a:r>
              <a:rPr lang="tr"/>
              <a:t>Code Change Impact Analysis</a:t>
            </a:r>
            <a:endParaRPr/>
          </a:p>
          <a:p>
            <a:pPr indent="-317182" lvl="0" marL="457200" rtl="0" algn="l">
              <a:lnSpc>
                <a:spcPct val="150000"/>
              </a:lnSpc>
              <a:spcBef>
                <a:spcPts val="0"/>
              </a:spcBef>
              <a:spcAft>
                <a:spcPts val="0"/>
              </a:spcAft>
              <a:buSzPct val="100000"/>
              <a:buChar char="❏"/>
            </a:pPr>
            <a:r>
              <a:rPr lang="tr"/>
              <a:t>Developer Collaboration Analysis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2" name="Google Shape;192;p23"/>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193" name="Google Shape;193;p23"/>
          <p:cNvSpPr/>
          <p:nvPr/>
        </p:nvSpPr>
        <p:spPr>
          <a:xfrm>
            <a:off x="412800" y="2097550"/>
            <a:ext cx="301200" cy="245400"/>
          </a:xfrm>
          <a:prstGeom prst="star5">
            <a:avLst>
              <a:gd fmla="val 19098" name="adj"/>
              <a:gd fmla="val 105146" name="hf"/>
              <a:gd fmla="val 110557" name="vf"/>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4" name="Google Shape;194;p23"/>
          <p:cNvSpPr/>
          <p:nvPr/>
        </p:nvSpPr>
        <p:spPr>
          <a:xfrm>
            <a:off x="412800" y="2342950"/>
            <a:ext cx="301200" cy="245400"/>
          </a:xfrm>
          <a:prstGeom prst="star5">
            <a:avLst>
              <a:gd fmla="val 19098" name="adj"/>
              <a:gd fmla="val 105146" name="hf"/>
              <a:gd fmla="val 110557" name="vf"/>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5" name="Google Shape;195;p23"/>
          <p:cNvSpPr/>
          <p:nvPr/>
        </p:nvSpPr>
        <p:spPr>
          <a:xfrm>
            <a:off x="412800" y="2703600"/>
            <a:ext cx="301200" cy="245400"/>
          </a:xfrm>
          <a:prstGeom prst="star5">
            <a:avLst>
              <a:gd fmla="val 19098" name="adj"/>
              <a:gd fmla="val 105146" name="hf"/>
              <a:gd fmla="val 110557" name="vf"/>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96" name="Google Shape;196;p23"/>
          <p:cNvPicPr preferRelativeResize="0"/>
          <p:nvPr/>
        </p:nvPicPr>
        <p:blipFill>
          <a:blip r:embed="rId4">
            <a:alphaModFix/>
          </a:blip>
          <a:stretch>
            <a:fillRect/>
          </a:stretch>
        </p:blipFill>
        <p:spPr>
          <a:xfrm>
            <a:off x="4136525" y="3019425"/>
            <a:ext cx="4780699" cy="1744600"/>
          </a:xfrm>
          <a:prstGeom prst="rect">
            <a:avLst/>
          </a:prstGeom>
          <a:noFill/>
          <a:ln cap="flat" cmpd="sng" w="9525">
            <a:solidFill>
              <a:schemeClr val="dk2"/>
            </a:solidFill>
            <a:prstDash val="solid"/>
            <a:round/>
            <a:headEnd len="sm" w="sm" type="none"/>
            <a:tailEnd len="sm" w="sm" type="none"/>
          </a:ln>
        </p:spPr>
      </p:pic>
      <p:pic>
        <p:nvPicPr>
          <p:cNvPr id="197" name="Google Shape;197;p23"/>
          <p:cNvPicPr preferRelativeResize="0"/>
          <p:nvPr/>
        </p:nvPicPr>
        <p:blipFill>
          <a:blip r:embed="rId5">
            <a:alphaModFix/>
          </a:blip>
          <a:stretch>
            <a:fillRect/>
          </a:stretch>
        </p:blipFill>
        <p:spPr>
          <a:xfrm>
            <a:off x="5078198" y="2006850"/>
            <a:ext cx="3881578" cy="2270351"/>
          </a:xfrm>
          <a:prstGeom prst="rect">
            <a:avLst/>
          </a:prstGeom>
          <a:noFill/>
          <a:ln cap="flat" cmpd="sng" w="9525">
            <a:solidFill>
              <a:schemeClr val="dk2"/>
            </a:solidFill>
            <a:prstDash val="solid"/>
            <a:round/>
            <a:headEnd len="sm" w="sm" type="none"/>
            <a:tailEnd len="sm" w="sm" type="none"/>
          </a:ln>
        </p:spPr>
      </p:pic>
      <p:pic>
        <p:nvPicPr>
          <p:cNvPr id="198" name="Google Shape;198;p23"/>
          <p:cNvPicPr preferRelativeResize="0"/>
          <p:nvPr/>
        </p:nvPicPr>
        <p:blipFill>
          <a:blip r:embed="rId6">
            <a:alphaModFix/>
          </a:blip>
          <a:stretch>
            <a:fillRect/>
          </a:stretch>
        </p:blipFill>
        <p:spPr>
          <a:xfrm>
            <a:off x="4351600" y="794800"/>
            <a:ext cx="4184649" cy="2683100"/>
          </a:xfrm>
          <a:prstGeom prst="rect">
            <a:avLst/>
          </a:prstGeom>
          <a:noFill/>
          <a:ln cap="flat" cmpd="sng" w="9525">
            <a:solidFill>
              <a:schemeClr val="dk2"/>
            </a:solidFill>
            <a:prstDash val="solid"/>
            <a:round/>
            <a:headEnd len="sm" w="sm" type="none"/>
            <a:tailEnd len="sm" w="sm" type="none"/>
          </a:ln>
        </p:spPr>
      </p:pic>
      <p:pic>
        <p:nvPicPr>
          <p:cNvPr id="199" name="Google Shape;199;p23"/>
          <p:cNvPicPr preferRelativeResize="0"/>
          <p:nvPr/>
        </p:nvPicPr>
        <p:blipFill>
          <a:blip r:embed="rId7">
            <a:alphaModFix/>
          </a:blip>
          <a:stretch>
            <a:fillRect/>
          </a:stretch>
        </p:blipFill>
        <p:spPr>
          <a:xfrm>
            <a:off x="4662812" y="620325"/>
            <a:ext cx="4354190" cy="2270350"/>
          </a:xfrm>
          <a:prstGeom prst="rect">
            <a:avLst/>
          </a:prstGeom>
          <a:noFill/>
          <a:ln cap="flat" cmpd="sng" w="9525">
            <a:solidFill>
              <a:schemeClr val="dk2"/>
            </a:solidFill>
            <a:prstDash val="solid"/>
            <a:round/>
            <a:headEnd len="sm" w="sm" type="none"/>
            <a:tailEnd len="sm" w="sm" type="none"/>
          </a:ln>
        </p:spPr>
      </p:pic>
      <p:pic>
        <p:nvPicPr>
          <p:cNvPr id="200" name="Google Shape;200;p23"/>
          <p:cNvPicPr preferRelativeResize="0"/>
          <p:nvPr/>
        </p:nvPicPr>
        <p:blipFill>
          <a:blip r:embed="rId8">
            <a:alphaModFix/>
          </a:blip>
          <a:stretch>
            <a:fillRect/>
          </a:stretch>
        </p:blipFill>
        <p:spPr>
          <a:xfrm>
            <a:off x="2957088" y="620325"/>
            <a:ext cx="5533788" cy="1688800"/>
          </a:xfrm>
          <a:prstGeom prst="rect">
            <a:avLst/>
          </a:prstGeom>
          <a:noFill/>
          <a:ln cap="flat" cmpd="sng" w="9525">
            <a:solidFill>
              <a:schemeClr val="dk2"/>
            </a:solidFill>
            <a:prstDash val="solid"/>
            <a:round/>
            <a:headEnd len="sm" w="sm" type="none"/>
            <a:tailEnd len="sm" w="sm" type="none"/>
          </a:ln>
        </p:spPr>
      </p:pic>
      <p:pic>
        <p:nvPicPr>
          <p:cNvPr id="201" name="Google Shape;201;p23"/>
          <p:cNvPicPr preferRelativeResize="0"/>
          <p:nvPr/>
        </p:nvPicPr>
        <p:blipFill>
          <a:blip r:embed="rId9">
            <a:alphaModFix/>
          </a:blip>
          <a:stretch>
            <a:fillRect/>
          </a:stretch>
        </p:blipFill>
        <p:spPr>
          <a:xfrm>
            <a:off x="1863076" y="113900"/>
            <a:ext cx="5878277" cy="2310549"/>
          </a:xfrm>
          <a:prstGeom prst="rect">
            <a:avLst/>
          </a:prstGeom>
          <a:noFill/>
          <a:ln cap="flat" cmpd="sng" w="9525">
            <a:solidFill>
              <a:schemeClr val="dk2"/>
            </a:solidFill>
            <a:prstDash val="solid"/>
            <a:round/>
            <a:headEnd len="sm" w="sm" type="none"/>
            <a:tailEnd len="sm" w="sm" type="none"/>
          </a:ln>
        </p:spPr>
      </p:pic>
      <p:sp>
        <p:nvSpPr>
          <p:cNvPr id="202" name="Google Shape;20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4.1  </a:t>
            </a:r>
            <a:r>
              <a:rPr lang="tr" sz="2800"/>
              <a:t>Expert Recommendation for Source Code Files</a:t>
            </a:r>
            <a:endParaRPr sz="2800"/>
          </a:p>
        </p:txBody>
      </p:sp>
      <p:sp>
        <p:nvSpPr>
          <p:cNvPr id="208" name="Google Shape;208;p24"/>
          <p:cNvSpPr txBox="1"/>
          <p:nvPr>
            <p:ph idx="1" type="body"/>
          </p:nvPr>
        </p:nvSpPr>
        <p:spPr>
          <a:xfrm>
            <a:off x="311700" y="1266325"/>
            <a:ext cx="8520600" cy="3497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tr"/>
              <a:t>Goal: </a:t>
            </a:r>
            <a:r>
              <a:rPr lang="tr"/>
              <a:t>to recommend the most suitable developers for specific source code files or changes based on their expertise, past contributions, and familiarity with the codebase. </a:t>
            </a:r>
            <a:endParaRPr/>
          </a:p>
          <a:p>
            <a:pPr indent="0" lvl="0" marL="0" rtl="0" algn="l">
              <a:spcBef>
                <a:spcPts val="1200"/>
              </a:spcBef>
              <a:spcAft>
                <a:spcPts val="1200"/>
              </a:spcAft>
              <a:buNone/>
            </a:pPr>
            <a:r>
              <a:rPr b="1" lang="tr"/>
              <a:t> E.g. Git blame</a:t>
            </a:r>
            <a:endParaRPr b="1"/>
          </a:p>
        </p:txBody>
      </p:sp>
      <p:pic>
        <p:nvPicPr>
          <p:cNvPr id="209" name="Google Shape;209;p24"/>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10" name="Google Shape;210;p24"/>
          <p:cNvPicPr preferRelativeResize="0"/>
          <p:nvPr/>
        </p:nvPicPr>
        <p:blipFill rotWithShape="1">
          <a:blip r:embed="rId4">
            <a:alphaModFix/>
          </a:blip>
          <a:srcRect b="29527" l="0" r="0" t="0"/>
          <a:stretch/>
        </p:blipFill>
        <p:spPr>
          <a:xfrm>
            <a:off x="2364363" y="2694475"/>
            <a:ext cx="4415273" cy="2002724"/>
          </a:xfrm>
          <a:prstGeom prst="rect">
            <a:avLst/>
          </a:prstGeom>
          <a:noFill/>
          <a:ln cap="flat" cmpd="sng" w="9525">
            <a:solidFill>
              <a:schemeClr val="dk2"/>
            </a:solidFill>
            <a:prstDash val="solid"/>
            <a:round/>
            <a:headEnd len="sm" w="sm" type="none"/>
            <a:tailEnd len="sm" w="sm" type="none"/>
          </a:ln>
        </p:spPr>
      </p:pic>
      <p:sp>
        <p:nvSpPr>
          <p:cNvPr id="211" name="Google Shape;211;p24"/>
          <p:cNvSpPr txBox="1"/>
          <p:nvPr/>
        </p:nvSpPr>
        <p:spPr>
          <a:xfrm>
            <a:off x="3269100" y="46972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       Github </a:t>
            </a:r>
            <a:r>
              <a:rPr b="1" lang="tr" sz="1000">
                <a:solidFill>
                  <a:schemeClr val="dk2"/>
                </a:solidFill>
                <a:latin typeface="Open Sans"/>
                <a:ea typeface="Open Sans"/>
                <a:cs typeface="Open Sans"/>
                <a:sym typeface="Open Sans"/>
              </a:rPr>
              <a:t>F</a:t>
            </a:r>
            <a:r>
              <a:rPr b="1" lang="tr" sz="1000">
                <a:solidFill>
                  <a:schemeClr val="dk2"/>
                </a:solidFill>
                <a:latin typeface="Open Sans"/>
                <a:ea typeface="Open Sans"/>
                <a:cs typeface="Open Sans"/>
                <a:sym typeface="Open Sans"/>
              </a:rPr>
              <a:t>ile Contributors list </a:t>
            </a:r>
            <a:endParaRPr/>
          </a:p>
        </p:txBody>
      </p:sp>
      <p:pic>
        <p:nvPicPr>
          <p:cNvPr id="212" name="Google Shape;212;p24"/>
          <p:cNvPicPr preferRelativeResize="0"/>
          <p:nvPr/>
        </p:nvPicPr>
        <p:blipFill>
          <a:blip r:embed="rId5">
            <a:alphaModFix/>
          </a:blip>
          <a:stretch>
            <a:fillRect/>
          </a:stretch>
        </p:blipFill>
        <p:spPr>
          <a:xfrm>
            <a:off x="4363300" y="2495250"/>
            <a:ext cx="4780699" cy="1744600"/>
          </a:xfrm>
          <a:prstGeom prst="rect">
            <a:avLst/>
          </a:prstGeom>
          <a:noFill/>
          <a:ln cap="flat" cmpd="sng" w="9525">
            <a:solidFill>
              <a:schemeClr val="dk2"/>
            </a:solidFill>
            <a:prstDash val="solid"/>
            <a:round/>
            <a:headEnd len="sm" w="sm" type="none"/>
            <a:tailEnd len="sm" w="sm" type="none"/>
          </a:ln>
        </p:spPr>
      </p:pic>
      <p:pic>
        <p:nvPicPr>
          <p:cNvPr id="213" name="Google Shape;213;p24"/>
          <p:cNvPicPr preferRelativeResize="0"/>
          <p:nvPr/>
        </p:nvPicPr>
        <p:blipFill>
          <a:blip r:embed="rId6">
            <a:alphaModFix/>
          </a:blip>
          <a:stretch>
            <a:fillRect/>
          </a:stretch>
        </p:blipFill>
        <p:spPr>
          <a:xfrm>
            <a:off x="190575" y="2296025"/>
            <a:ext cx="3901926" cy="2401175"/>
          </a:xfrm>
          <a:prstGeom prst="rect">
            <a:avLst/>
          </a:prstGeom>
          <a:noFill/>
          <a:ln cap="flat" cmpd="sng" w="9525">
            <a:solidFill>
              <a:schemeClr val="dk2"/>
            </a:solidFill>
            <a:prstDash val="solid"/>
            <a:round/>
            <a:headEnd len="sm" w="sm" type="none"/>
            <a:tailEnd len="sm" w="sm" type="none"/>
          </a:ln>
        </p:spPr>
      </p:pic>
      <p:pic>
        <p:nvPicPr>
          <p:cNvPr id="214" name="Google Shape;214;p24"/>
          <p:cNvPicPr preferRelativeResize="0"/>
          <p:nvPr/>
        </p:nvPicPr>
        <p:blipFill>
          <a:blip r:embed="rId7">
            <a:alphaModFix/>
          </a:blip>
          <a:stretch>
            <a:fillRect/>
          </a:stretch>
        </p:blipFill>
        <p:spPr>
          <a:xfrm>
            <a:off x="3549550" y="1463779"/>
            <a:ext cx="4601248" cy="1855425"/>
          </a:xfrm>
          <a:prstGeom prst="rect">
            <a:avLst/>
          </a:prstGeom>
          <a:noFill/>
          <a:ln cap="flat" cmpd="sng" w="9525">
            <a:solidFill>
              <a:schemeClr val="dk2"/>
            </a:solidFill>
            <a:prstDash val="solid"/>
            <a:round/>
            <a:headEnd len="sm" w="sm" type="none"/>
            <a:tailEnd len="sm" w="sm" type="none"/>
          </a:ln>
        </p:spPr>
      </p:pic>
      <p:sp>
        <p:nvSpPr>
          <p:cNvPr id="215" name="Google Shape;21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4.2 Pull Request Reviewer Recommendation</a:t>
            </a:r>
            <a:endParaRPr sz="2800"/>
          </a:p>
        </p:txBody>
      </p:sp>
      <p:sp>
        <p:nvSpPr>
          <p:cNvPr id="221" name="Google Shape;221;p25"/>
          <p:cNvSpPr txBox="1"/>
          <p:nvPr>
            <p:ph idx="1" type="body"/>
          </p:nvPr>
        </p:nvSpPr>
        <p:spPr>
          <a:xfrm>
            <a:off x="311700" y="1266325"/>
            <a:ext cx="8520600" cy="3497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tr"/>
              <a:t>Goal: </a:t>
            </a:r>
            <a:r>
              <a:rPr lang="tr"/>
              <a:t>to assist developers in selecting appropriate reviewers for their code changes. This analysis considers factors such as the expertise of potential reviewers, their past review activity, and familiarity with the code affected by the pull request.</a:t>
            </a:r>
            <a:endParaRPr/>
          </a:p>
        </p:txBody>
      </p:sp>
      <p:pic>
        <p:nvPicPr>
          <p:cNvPr id="222" name="Google Shape;222;p25"/>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23" name="Google Shape;223;p25"/>
          <p:cNvPicPr preferRelativeResize="0"/>
          <p:nvPr/>
        </p:nvPicPr>
        <p:blipFill>
          <a:blip r:embed="rId4">
            <a:alphaModFix/>
          </a:blip>
          <a:stretch>
            <a:fillRect/>
          </a:stretch>
        </p:blipFill>
        <p:spPr>
          <a:xfrm>
            <a:off x="311700" y="3169330"/>
            <a:ext cx="5577175" cy="1783699"/>
          </a:xfrm>
          <a:prstGeom prst="rect">
            <a:avLst/>
          </a:prstGeom>
          <a:noFill/>
          <a:ln cap="flat" cmpd="sng" w="9525">
            <a:solidFill>
              <a:schemeClr val="dk2"/>
            </a:solidFill>
            <a:prstDash val="solid"/>
            <a:round/>
            <a:headEnd len="sm" w="sm" type="none"/>
            <a:tailEnd len="sm" w="sm" type="none"/>
          </a:ln>
        </p:spPr>
      </p:pic>
      <p:pic>
        <p:nvPicPr>
          <p:cNvPr id="224" name="Google Shape;224;p25"/>
          <p:cNvPicPr preferRelativeResize="0"/>
          <p:nvPr/>
        </p:nvPicPr>
        <p:blipFill>
          <a:blip r:embed="rId5">
            <a:alphaModFix/>
          </a:blip>
          <a:stretch>
            <a:fillRect/>
          </a:stretch>
        </p:blipFill>
        <p:spPr>
          <a:xfrm>
            <a:off x="964425" y="2627102"/>
            <a:ext cx="5747848" cy="2136925"/>
          </a:xfrm>
          <a:prstGeom prst="rect">
            <a:avLst/>
          </a:prstGeom>
          <a:noFill/>
          <a:ln cap="flat" cmpd="sng" w="9525">
            <a:solidFill>
              <a:schemeClr val="dk2"/>
            </a:solidFill>
            <a:prstDash val="solid"/>
            <a:round/>
            <a:headEnd len="sm" w="sm" type="none"/>
            <a:tailEnd len="sm" w="sm" type="none"/>
          </a:ln>
        </p:spPr>
      </p:pic>
      <p:pic>
        <p:nvPicPr>
          <p:cNvPr id="225" name="Google Shape;225;p25"/>
          <p:cNvPicPr preferRelativeResize="0"/>
          <p:nvPr/>
        </p:nvPicPr>
        <p:blipFill>
          <a:blip r:embed="rId6">
            <a:alphaModFix/>
          </a:blip>
          <a:stretch>
            <a:fillRect/>
          </a:stretch>
        </p:blipFill>
        <p:spPr>
          <a:xfrm>
            <a:off x="3899573" y="2443750"/>
            <a:ext cx="4194925" cy="2444999"/>
          </a:xfrm>
          <a:prstGeom prst="rect">
            <a:avLst/>
          </a:prstGeom>
          <a:noFill/>
          <a:ln cap="flat" cmpd="sng" w="9525">
            <a:solidFill>
              <a:schemeClr val="dk2"/>
            </a:solidFill>
            <a:prstDash val="solid"/>
            <a:round/>
            <a:headEnd len="sm" w="sm" type="none"/>
            <a:tailEnd len="sm" w="sm" type="none"/>
          </a:ln>
        </p:spPr>
      </p:pic>
      <p:sp>
        <p:nvSpPr>
          <p:cNvPr id="226" name="Google Shape;22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4.3 </a:t>
            </a:r>
            <a:r>
              <a:rPr lang="tr" sz="2800"/>
              <a:t>Bug Tracking (BT) Process Anomaly Detection</a:t>
            </a:r>
            <a:endParaRPr sz="2800"/>
          </a:p>
        </p:txBody>
      </p:sp>
      <p:sp>
        <p:nvSpPr>
          <p:cNvPr id="232" name="Google Shape;232;p26"/>
          <p:cNvSpPr txBox="1"/>
          <p:nvPr>
            <p:ph idx="1" type="body"/>
          </p:nvPr>
        </p:nvSpPr>
        <p:spPr>
          <a:xfrm>
            <a:off x="311700" y="1266325"/>
            <a:ext cx="8520600" cy="349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Goal: </a:t>
            </a:r>
            <a:r>
              <a:rPr lang="tr"/>
              <a:t>identifying and addressing inefficient or ineffective practices in bug tracking processes.</a:t>
            </a:r>
            <a:endParaRPr/>
          </a:p>
          <a:p>
            <a:pPr indent="0" lvl="0" marL="0" rtl="0" algn="l">
              <a:spcBef>
                <a:spcPts val="1200"/>
              </a:spcBef>
              <a:spcAft>
                <a:spcPts val="0"/>
              </a:spcAft>
              <a:buNone/>
            </a:pPr>
            <a:r>
              <a:rPr lang="tr"/>
              <a:t>Qamar et al, categorized bug-tracking process smells into 10 categories.</a:t>
            </a:r>
            <a:endParaRPr/>
          </a:p>
          <a:p>
            <a:pPr indent="0" lvl="0" marL="0" rtl="0" algn="l">
              <a:spcBef>
                <a:spcPts val="1200"/>
              </a:spcBef>
              <a:spcAft>
                <a:spcPts val="1200"/>
              </a:spcAft>
              <a:buNone/>
            </a:pPr>
            <a:r>
              <a:t/>
            </a:r>
            <a:endParaRPr/>
          </a:p>
        </p:txBody>
      </p:sp>
      <p:pic>
        <p:nvPicPr>
          <p:cNvPr id="233" name="Google Shape;233;p26"/>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34" name="Google Shape;234;p26"/>
          <p:cNvPicPr preferRelativeResize="0"/>
          <p:nvPr/>
        </p:nvPicPr>
        <p:blipFill>
          <a:blip r:embed="rId4">
            <a:alphaModFix/>
          </a:blip>
          <a:stretch>
            <a:fillRect/>
          </a:stretch>
        </p:blipFill>
        <p:spPr>
          <a:xfrm>
            <a:off x="2136900" y="2628500"/>
            <a:ext cx="4435351" cy="2135525"/>
          </a:xfrm>
          <a:prstGeom prst="rect">
            <a:avLst/>
          </a:prstGeom>
          <a:noFill/>
          <a:ln>
            <a:noFill/>
          </a:ln>
        </p:spPr>
      </p:pic>
      <p:sp>
        <p:nvSpPr>
          <p:cNvPr id="235" name="Google Shape;23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4.3 Bug Tracking (BT) Process Anomaly Detection</a:t>
            </a:r>
            <a:endParaRPr sz="2800"/>
          </a:p>
        </p:txBody>
      </p:sp>
      <p:pic>
        <p:nvPicPr>
          <p:cNvPr id="241" name="Google Shape;241;p27"/>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42" name="Google Shape;242;p27"/>
          <p:cNvPicPr preferRelativeResize="0"/>
          <p:nvPr/>
        </p:nvPicPr>
        <p:blipFill>
          <a:blip r:embed="rId4">
            <a:alphaModFix/>
          </a:blip>
          <a:stretch>
            <a:fillRect/>
          </a:stretch>
        </p:blipFill>
        <p:spPr>
          <a:xfrm>
            <a:off x="961463" y="1232050"/>
            <a:ext cx="7221074" cy="3265000"/>
          </a:xfrm>
          <a:prstGeom prst="rect">
            <a:avLst/>
          </a:prstGeom>
          <a:noFill/>
          <a:ln>
            <a:noFill/>
          </a:ln>
        </p:spPr>
      </p:pic>
      <p:sp>
        <p:nvSpPr>
          <p:cNvPr id="243" name="Google Shape;243;p27"/>
          <p:cNvSpPr txBox="1"/>
          <p:nvPr/>
        </p:nvSpPr>
        <p:spPr>
          <a:xfrm>
            <a:off x="2971375" y="4576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Impact of B</a:t>
            </a:r>
            <a:r>
              <a:rPr b="1" lang="tr" sz="1000">
                <a:solidFill>
                  <a:schemeClr val="dk2"/>
                </a:solidFill>
                <a:latin typeface="Open Sans"/>
                <a:ea typeface="Open Sans"/>
                <a:cs typeface="Open Sans"/>
                <a:sym typeface="Open Sans"/>
              </a:rPr>
              <a:t>ug Tracking Smells</a:t>
            </a:r>
            <a:endParaRPr/>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DEMO</a:t>
            </a:r>
            <a:endParaRPr/>
          </a:p>
        </p:txBody>
      </p:sp>
      <p:pic>
        <p:nvPicPr>
          <p:cNvPr id="250" name="Google Shape;250;p28"/>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251" name="Google Shape;25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 </a:t>
            </a:r>
            <a:r>
              <a:rPr lang="tr"/>
              <a:t>SAA Framework</a:t>
            </a:r>
            <a:endParaRPr/>
          </a:p>
        </p:txBody>
      </p:sp>
      <p:pic>
        <p:nvPicPr>
          <p:cNvPr id="257" name="Google Shape;257;p29"/>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58" name="Google Shape;258;p29"/>
          <p:cNvPicPr preferRelativeResize="0"/>
          <p:nvPr/>
        </p:nvPicPr>
        <p:blipFill>
          <a:blip r:embed="rId4">
            <a:alphaModFix/>
          </a:blip>
          <a:stretch>
            <a:fillRect/>
          </a:stretch>
        </p:blipFill>
        <p:spPr>
          <a:xfrm>
            <a:off x="4638300" y="893600"/>
            <a:ext cx="2878959" cy="3497700"/>
          </a:xfrm>
          <a:prstGeom prst="rect">
            <a:avLst/>
          </a:prstGeom>
          <a:noFill/>
          <a:ln>
            <a:noFill/>
          </a:ln>
        </p:spPr>
      </p:pic>
      <p:sp>
        <p:nvSpPr>
          <p:cNvPr id="259" name="Google Shape;259;p29"/>
          <p:cNvSpPr txBox="1"/>
          <p:nvPr/>
        </p:nvSpPr>
        <p:spPr>
          <a:xfrm>
            <a:off x="4572000" y="4432725"/>
            <a:ext cx="369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 </a:t>
            </a:r>
            <a:r>
              <a:rPr b="1" lang="tr" sz="1000">
                <a:solidFill>
                  <a:schemeClr val="dk2"/>
                </a:solidFill>
                <a:latin typeface="Open Sans"/>
                <a:ea typeface="Open Sans"/>
                <a:cs typeface="Open Sans"/>
                <a:sym typeface="Open Sans"/>
              </a:rPr>
              <a:t>Incremental representation of our framework</a:t>
            </a:r>
            <a:endParaRPr/>
          </a:p>
        </p:txBody>
      </p:sp>
      <p:sp>
        <p:nvSpPr>
          <p:cNvPr id="260" name="Google Shape;260;p29"/>
          <p:cNvSpPr txBox="1"/>
          <p:nvPr>
            <p:ph idx="1" type="body"/>
          </p:nvPr>
        </p:nvSpPr>
        <p:spPr>
          <a:xfrm>
            <a:off x="643000" y="1193850"/>
            <a:ext cx="3467400" cy="349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Objective:</a:t>
            </a:r>
            <a:r>
              <a:rPr lang="tr"/>
              <a:t> introduce a software artifact traceability graph analytics framework that can achieve a multitude of different software artifact analyses via visualization.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1" name="Google Shape;26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0"/>
          <p:cNvPicPr preferRelativeResize="0"/>
          <p:nvPr/>
        </p:nvPicPr>
        <p:blipFill rotWithShape="1">
          <a:blip r:embed="rId3">
            <a:alphaModFix/>
          </a:blip>
          <a:srcRect b="0" l="1018" r="1018" t="0"/>
          <a:stretch/>
        </p:blipFill>
        <p:spPr>
          <a:xfrm>
            <a:off x="2643175" y="962425"/>
            <a:ext cx="3857625" cy="3743325"/>
          </a:xfrm>
          <a:prstGeom prst="rect">
            <a:avLst/>
          </a:prstGeom>
          <a:noFill/>
          <a:ln>
            <a:noFill/>
          </a:ln>
        </p:spPr>
      </p:pic>
      <p:sp>
        <p:nvSpPr>
          <p:cNvPr id="267" name="Google Shape;26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 S</a:t>
            </a:r>
            <a:r>
              <a:rPr lang="tr"/>
              <a:t>AA Framework</a:t>
            </a:r>
            <a:endParaRPr/>
          </a:p>
        </p:txBody>
      </p:sp>
      <p:pic>
        <p:nvPicPr>
          <p:cNvPr id="268" name="Google Shape;268;p30"/>
          <p:cNvPicPr preferRelativeResize="0"/>
          <p:nvPr/>
        </p:nvPicPr>
        <p:blipFill>
          <a:blip r:embed="rId4">
            <a:alphaModFix/>
          </a:blip>
          <a:stretch>
            <a:fillRect/>
          </a:stretch>
        </p:blipFill>
        <p:spPr>
          <a:xfrm>
            <a:off x="7850200" y="113900"/>
            <a:ext cx="1067025" cy="1038525"/>
          </a:xfrm>
          <a:prstGeom prst="rect">
            <a:avLst/>
          </a:prstGeom>
          <a:noFill/>
          <a:ln>
            <a:noFill/>
          </a:ln>
        </p:spPr>
      </p:pic>
      <p:sp>
        <p:nvSpPr>
          <p:cNvPr id="269" name="Google Shape;269;p30"/>
          <p:cNvSpPr txBox="1"/>
          <p:nvPr/>
        </p:nvSpPr>
        <p:spPr>
          <a:xfrm>
            <a:off x="3045600" y="4594500"/>
            <a:ext cx="305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 Layered  representation of SAA </a:t>
            </a:r>
            <a:r>
              <a:rPr b="1" lang="tr" sz="1000">
                <a:solidFill>
                  <a:schemeClr val="dk2"/>
                </a:solidFill>
                <a:latin typeface="Open Sans"/>
                <a:ea typeface="Open Sans"/>
                <a:cs typeface="Open Sans"/>
                <a:sym typeface="Open Sans"/>
              </a:rPr>
              <a:t>framework</a:t>
            </a:r>
            <a:endParaRPr/>
          </a:p>
        </p:txBody>
      </p:sp>
      <p:sp>
        <p:nvSpPr>
          <p:cNvPr id="270" name="Google Shape;270;p30"/>
          <p:cNvSpPr/>
          <p:nvPr/>
        </p:nvSpPr>
        <p:spPr>
          <a:xfrm>
            <a:off x="6298850" y="1800000"/>
            <a:ext cx="1266600" cy="29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1100">
                <a:solidFill>
                  <a:srgbClr val="FF0000"/>
                </a:solidFill>
                <a:latin typeface="Open Sans"/>
                <a:ea typeface="Open Sans"/>
                <a:cs typeface="Open Sans"/>
                <a:sym typeface="Open Sans"/>
              </a:rPr>
              <a:t>New Application</a:t>
            </a:r>
            <a:endParaRPr sz="1100">
              <a:solidFill>
                <a:srgbClr val="FF0000"/>
              </a:solidFill>
              <a:latin typeface="Open Sans"/>
              <a:ea typeface="Open Sans"/>
              <a:cs typeface="Open Sans"/>
              <a:sym typeface="Open Sans"/>
            </a:endParaRPr>
          </a:p>
        </p:txBody>
      </p:sp>
      <p:sp>
        <p:nvSpPr>
          <p:cNvPr id="271" name="Google Shape;271;p30"/>
          <p:cNvSpPr txBox="1"/>
          <p:nvPr/>
        </p:nvSpPr>
        <p:spPr>
          <a:xfrm>
            <a:off x="5987275" y="1660300"/>
            <a:ext cx="43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solidFill>
                  <a:srgbClr val="FF0000"/>
                </a:solidFill>
                <a:latin typeface="Open Sans"/>
                <a:ea typeface="Open Sans"/>
                <a:cs typeface="Open Sans"/>
                <a:sym typeface="Open Sans"/>
              </a:rPr>
              <a:t>…</a:t>
            </a:r>
            <a:endParaRPr sz="1800">
              <a:solidFill>
                <a:srgbClr val="FF0000"/>
              </a:solidFill>
              <a:latin typeface="Open Sans"/>
              <a:ea typeface="Open Sans"/>
              <a:cs typeface="Open Sans"/>
              <a:sym typeface="Open Sans"/>
            </a:endParaRPr>
          </a:p>
        </p:txBody>
      </p:sp>
      <p:sp>
        <p:nvSpPr>
          <p:cNvPr id="272" name="Google Shape;2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Framework</a:t>
            </a:r>
            <a:endParaRPr/>
          </a:p>
        </p:txBody>
      </p:sp>
      <p:pic>
        <p:nvPicPr>
          <p:cNvPr id="278" name="Google Shape;278;p31"/>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79" name="Google Shape;279;p31"/>
          <p:cNvPicPr preferRelativeResize="0"/>
          <p:nvPr/>
        </p:nvPicPr>
        <p:blipFill>
          <a:blip r:embed="rId4">
            <a:alphaModFix/>
          </a:blip>
          <a:stretch>
            <a:fillRect/>
          </a:stretch>
        </p:blipFill>
        <p:spPr>
          <a:xfrm>
            <a:off x="2759675" y="1085950"/>
            <a:ext cx="3624657" cy="3686273"/>
          </a:xfrm>
          <a:prstGeom prst="rect">
            <a:avLst/>
          </a:prstGeom>
          <a:noFill/>
          <a:ln>
            <a:noFill/>
          </a:ln>
        </p:spPr>
      </p:pic>
      <p:sp>
        <p:nvSpPr>
          <p:cNvPr id="280" name="Google Shape;28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4"/>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76" name="Google Shape;76;p14"/>
          <p:cNvPicPr preferRelativeResize="0"/>
          <p:nvPr/>
        </p:nvPicPr>
        <p:blipFill rotWithShape="1">
          <a:blip r:embed="rId4">
            <a:alphaModFix/>
          </a:blip>
          <a:srcRect b="0" l="2517" r="1761" t="1312"/>
          <a:stretch/>
        </p:blipFill>
        <p:spPr>
          <a:xfrm>
            <a:off x="3280363" y="159075"/>
            <a:ext cx="2583287" cy="4825350"/>
          </a:xfrm>
          <a:prstGeom prst="rect">
            <a:avLst/>
          </a:prstGeom>
          <a:noFill/>
          <a:ln>
            <a:noFill/>
          </a:ln>
        </p:spPr>
      </p:pic>
      <p:sp>
        <p:nvSpPr>
          <p:cNvPr id="77" name="Google Shape;77;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Outline</a:t>
            </a:r>
            <a:endParaRPr/>
          </a:p>
        </p:txBody>
      </p:sp>
      <p:sp>
        <p:nvSpPr>
          <p:cNvPr id="78" name="Google Shape;78;p14"/>
          <p:cNvSpPr txBox="1"/>
          <p:nvPr/>
        </p:nvSpPr>
        <p:spPr>
          <a:xfrm>
            <a:off x="136000" y="1800000"/>
            <a:ext cx="2990700" cy="122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WiFi Name: SAA24</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tr" sz="1800">
                <a:solidFill>
                  <a:schemeClr val="dk2"/>
                </a:solidFill>
                <a:latin typeface="Open Sans"/>
                <a:ea typeface="Open Sans"/>
                <a:cs typeface="Open Sans"/>
                <a:sym typeface="Open Sans"/>
              </a:rPr>
              <a:t>WiFi Password: SAAr@cks</a:t>
            </a:r>
            <a:endParaRPr sz="1800">
              <a:solidFill>
                <a:schemeClr val="dk2"/>
              </a:solidFill>
              <a:latin typeface="Open Sans"/>
              <a:ea typeface="Open Sans"/>
              <a:cs typeface="Open Sans"/>
              <a:sym typeface="Open Sans"/>
            </a:endParaRPr>
          </a:p>
        </p:txBody>
      </p:sp>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1451038" y="1828738"/>
            <a:ext cx="994500" cy="1140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6" name="Google Shape;28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Artifact Selection</a:t>
            </a:r>
            <a:endParaRPr/>
          </a:p>
        </p:txBody>
      </p:sp>
      <p:pic>
        <p:nvPicPr>
          <p:cNvPr id="287" name="Google Shape;287;p32"/>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288" name="Google Shape;288;p32"/>
          <p:cNvPicPr preferRelativeResize="0"/>
          <p:nvPr/>
        </p:nvPicPr>
        <p:blipFill>
          <a:blip r:embed="rId4">
            <a:alphaModFix/>
          </a:blip>
          <a:stretch>
            <a:fillRect/>
          </a:stretch>
        </p:blipFill>
        <p:spPr>
          <a:xfrm>
            <a:off x="5814325" y="2947375"/>
            <a:ext cx="707400" cy="707400"/>
          </a:xfrm>
          <a:prstGeom prst="rect">
            <a:avLst/>
          </a:prstGeom>
          <a:noFill/>
          <a:ln>
            <a:noFill/>
          </a:ln>
        </p:spPr>
      </p:pic>
      <p:sp>
        <p:nvSpPr>
          <p:cNvPr id="289" name="Google Shape;289;p32"/>
          <p:cNvSpPr txBox="1"/>
          <p:nvPr/>
        </p:nvSpPr>
        <p:spPr>
          <a:xfrm>
            <a:off x="5726788" y="3654789"/>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Pull Request</a:t>
            </a:r>
            <a:endParaRPr b="1" sz="1000">
              <a:solidFill>
                <a:schemeClr val="dk2"/>
              </a:solidFill>
              <a:latin typeface="Open Sans"/>
              <a:ea typeface="Open Sans"/>
              <a:cs typeface="Open Sans"/>
              <a:sym typeface="Open Sans"/>
            </a:endParaRPr>
          </a:p>
        </p:txBody>
      </p:sp>
      <p:sp>
        <p:nvSpPr>
          <p:cNvPr id="290" name="Google Shape;290;p32"/>
          <p:cNvSpPr txBox="1"/>
          <p:nvPr/>
        </p:nvSpPr>
        <p:spPr>
          <a:xfrm>
            <a:off x="467900" y="1217475"/>
            <a:ext cx="23235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Expert Recommendation</a:t>
            </a:r>
            <a:endParaRPr sz="1800">
              <a:solidFill>
                <a:schemeClr val="dk2"/>
              </a:solidFill>
              <a:latin typeface="Open Sans"/>
              <a:ea typeface="Open Sans"/>
              <a:cs typeface="Open Sans"/>
              <a:sym typeface="Open Sans"/>
            </a:endParaRPr>
          </a:p>
        </p:txBody>
      </p:sp>
      <p:sp>
        <p:nvSpPr>
          <p:cNvPr id="291" name="Google Shape;291;p32"/>
          <p:cNvSpPr txBox="1"/>
          <p:nvPr/>
        </p:nvSpPr>
        <p:spPr>
          <a:xfrm>
            <a:off x="5574050" y="1217463"/>
            <a:ext cx="24819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BT Process </a:t>
            </a:r>
            <a:r>
              <a:rPr lang="tr" sz="1800">
                <a:solidFill>
                  <a:schemeClr val="dk2"/>
                </a:solidFill>
                <a:latin typeface="Open Sans"/>
                <a:ea typeface="Open Sans"/>
                <a:cs typeface="Open Sans"/>
                <a:sym typeface="Open Sans"/>
              </a:rPr>
              <a:t>Anomaly</a:t>
            </a:r>
            <a:r>
              <a:rPr lang="tr" sz="1800">
                <a:solidFill>
                  <a:schemeClr val="dk2"/>
                </a:solidFill>
                <a:latin typeface="Open Sans"/>
                <a:ea typeface="Open Sans"/>
                <a:cs typeface="Open Sans"/>
                <a:sym typeface="Open Sans"/>
              </a:rPr>
              <a:t> Detection</a:t>
            </a:r>
            <a:endParaRPr sz="1800">
              <a:solidFill>
                <a:schemeClr val="dk2"/>
              </a:solidFill>
              <a:latin typeface="Open Sans"/>
              <a:ea typeface="Open Sans"/>
              <a:cs typeface="Open Sans"/>
              <a:sym typeface="Open Sans"/>
            </a:endParaRPr>
          </a:p>
        </p:txBody>
      </p:sp>
      <p:sp>
        <p:nvSpPr>
          <p:cNvPr id="292" name="Google Shape;292;p32"/>
          <p:cNvSpPr txBox="1"/>
          <p:nvPr/>
        </p:nvSpPr>
        <p:spPr>
          <a:xfrm>
            <a:off x="2952850" y="1217475"/>
            <a:ext cx="23235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Reviewer Recommendation</a:t>
            </a:r>
            <a:endParaRPr sz="1800">
              <a:solidFill>
                <a:schemeClr val="dk2"/>
              </a:solidFill>
              <a:latin typeface="Open Sans"/>
              <a:ea typeface="Open Sans"/>
              <a:cs typeface="Open Sans"/>
              <a:sym typeface="Open Sans"/>
            </a:endParaRPr>
          </a:p>
        </p:txBody>
      </p:sp>
      <p:pic>
        <p:nvPicPr>
          <p:cNvPr id="293" name="Google Shape;293;p32"/>
          <p:cNvPicPr preferRelativeResize="0"/>
          <p:nvPr/>
        </p:nvPicPr>
        <p:blipFill>
          <a:blip r:embed="rId5">
            <a:alphaModFix/>
          </a:blip>
          <a:stretch>
            <a:fillRect/>
          </a:stretch>
        </p:blipFill>
        <p:spPr>
          <a:xfrm>
            <a:off x="5825925" y="1994102"/>
            <a:ext cx="607350" cy="607372"/>
          </a:xfrm>
          <a:prstGeom prst="rect">
            <a:avLst/>
          </a:prstGeom>
          <a:noFill/>
          <a:ln>
            <a:noFill/>
          </a:ln>
        </p:spPr>
      </p:pic>
      <p:sp>
        <p:nvSpPr>
          <p:cNvPr id="294" name="Google Shape;294;p32"/>
          <p:cNvSpPr txBox="1"/>
          <p:nvPr/>
        </p:nvSpPr>
        <p:spPr>
          <a:xfrm>
            <a:off x="5655800" y="2575113"/>
            <a:ext cx="876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pic>
        <p:nvPicPr>
          <p:cNvPr id="295" name="Google Shape;295;p32"/>
          <p:cNvPicPr preferRelativeResize="0"/>
          <p:nvPr/>
        </p:nvPicPr>
        <p:blipFill>
          <a:blip r:embed="rId6">
            <a:alphaModFix/>
          </a:blip>
          <a:stretch>
            <a:fillRect/>
          </a:stretch>
        </p:blipFill>
        <p:spPr>
          <a:xfrm>
            <a:off x="6733638" y="1935275"/>
            <a:ext cx="707400" cy="707400"/>
          </a:xfrm>
          <a:prstGeom prst="rect">
            <a:avLst/>
          </a:prstGeom>
          <a:noFill/>
          <a:ln>
            <a:noFill/>
          </a:ln>
        </p:spPr>
      </p:pic>
      <p:sp>
        <p:nvSpPr>
          <p:cNvPr id="296" name="Google Shape;296;p32"/>
          <p:cNvSpPr txBox="1"/>
          <p:nvPr/>
        </p:nvSpPr>
        <p:spPr>
          <a:xfrm>
            <a:off x="6613150" y="2575101"/>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Bug Report</a:t>
            </a:r>
            <a:endParaRPr b="1" sz="1000">
              <a:solidFill>
                <a:schemeClr val="dk2"/>
              </a:solidFill>
              <a:latin typeface="Open Sans"/>
              <a:ea typeface="Open Sans"/>
              <a:cs typeface="Open Sans"/>
              <a:sym typeface="Open Sans"/>
            </a:endParaRPr>
          </a:p>
        </p:txBody>
      </p:sp>
      <p:pic>
        <p:nvPicPr>
          <p:cNvPr id="297" name="Google Shape;297;p32"/>
          <p:cNvPicPr preferRelativeResize="0"/>
          <p:nvPr/>
        </p:nvPicPr>
        <p:blipFill>
          <a:blip r:embed="rId7">
            <a:alphaModFix/>
          </a:blip>
          <a:stretch>
            <a:fillRect/>
          </a:stretch>
        </p:blipFill>
        <p:spPr>
          <a:xfrm>
            <a:off x="3502850" y="3971899"/>
            <a:ext cx="707400" cy="707400"/>
          </a:xfrm>
          <a:prstGeom prst="rect">
            <a:avLst/>
          </a:prstGeom>
          <a:noFill/>
          <a:ln>
            <a:noFill/>
          </a:ln>
        </p:spPr>
      </p:pic>
      <p:sp>
        <p:nvSpPr>
          <p:cNvPr id="298" name="Google Shape;298;p32"/>
          <p:cNvSpPr txBox="1"/>
          <p:nvPr/>
        </p:nvSpPr>
        <p:spPr>
          <a:xfrm>
            <a:off x="3502850" y="4679300"/>
            <a:ext cx="752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Commit</a:t>
            </a:r>
            <a:endParaRPr b="1" sz="1000">
              <a:solidFill>
                <a:schemeClr val="dk2"/>
              </a:solidFill>
              <a:latin typeface="Open Sans"/>
              <a:ea typeface="Open Sans"/>
              <a:cs typeface="Open Sans"/>
              <a:sym typeface="Open Sans"/>
            </a:endParaRPr>
          </a:p>
        </p:txBody>
      </p:sp>
      <p:pic>
        <p:nvPicPr>
          <p:cNvPr id="299" name="Google Shape;299;p32"/>
          <p:cNvPicPr preferRelativeResize="0"/>
          <p:nvPr/>
        </p:nvPicPr>
        <p:blipFill>
          <a:blip r:embed="rId4">
            <a:alphaModFix/>
          </a:blip>
          <a:stretch>
            <a:fillRect/>
          </a:stretch>
        </p:blipFill>
        <p:spPr>
          <a:xfrm>
            <a:off x="399225" y="3949088"/>
            <a:ext cx="707400" cy="707400"/>
          </a:xfrm>
          <a:prstGeom prst="rect">
            <a:avLst/>
          </a:prstGeom>
          <a:noFill/>
          <a:ln>
            <a:noFill/>
          </a:ln>
        </p:spPr>
      </p:pic>
      <p:sp>
        <p:nvSpPr>
          <p:cNvPr id="300" name="Google Shape;300;p32"/>
          <p:cNvSpPr txBox="1"/>
          <p:nvPr/>
        </p:nvSpPr>
        <p:spPr>
          <a:xfrm>
            <a:off x="311688" y="4656501"/>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Pull Request</a:t>
            </a:r>
            <a:endParaRPr b="1" sz="1000">
              <a:solidFill>
                <a:schemeClr val="dk2"/>
              </a:solidFill>
              <a:latin typeface="Open Sans"/>
              <a:ea typeface="Open Sans"/>
              <a:cs typeface="Open Sans"/>
              <a:sym typeface="Open Sans"/>
            </a:endParaRPr>
          </a:p>
        </p:txBody>
      </p:sp>
      <p:pic>
        <p:nvPicPr>
          <p:cNvPr id="301" name="Google Shape;301;p32"/>
          <p:cNvPicPr preferRelativeResize="0"/>
          <p:nvPr/>
        </p:nvPicPr>
        <p:blipFill>
          <a:blip r:embed="rId8">
            <a:alphaModFix/>
          </a:blip>
          <a:stretch>
            <a:fillRect/>
          </a:stretch>
        </p:blipFill>
        <p:spPr>
          <a:xfrm>
            <a:off x="1676273" y="1908888"/>
            <a:ext cx="544050" cy="707399"/>
          </a:xfrm>
          <a:prstGeom prst="rect">
            <a:avLst/>
          </a:prstGeom>
          <a:noFill/>
          <a:ln>
            <a:noFill/>
          </a:ln>
        </p:spPr>
      </p:pic>
      <p:sp>
        <p:nvSpPr>
          <p:cNvPr id="302" name="Google Shape;302;p32"/>
          <p:cNvSpPr txBox="1"/>
          <p:nvPr/>
        </p:nvSpPr>
        <p:spPr>
          <a:xfrm>
            <a:off x="1511800" y="2616288"/>
            <a:ext cx="9339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Code File</a:t>
            </a:r>
            <a:endParaRPr b="1" sz="1000">
              <a:solidFill>
                <a:schemeClr val="dk2"/>
              </a:solidFill>
              <a:latin typeface="Open Sans"/>
              <a:ea typeface="Open Sans"/>
              <a:cs typeface="Open Sans"/>
              <a:sym typeface="Open Sans"/>
            </a:endParaRPr>
          </a:p>
        </p:txBody>
      </p:sp>
      <p:pic>
        <p:nvPicPr>
          <p:cNvPr id="303" name="Google Shape;303;p32"/>
          <p:cNvPicPr preferRelativeResize="0"/>
          <p:nvPr/>
        </p:nvPicPr>
        <p:blipFill>
          <a:blip r:embed="rId5">
            <a:alphaModFix/>
          </a:blip>
          <a:stretch>
            <a:fillRect/>
          </a:stretch>
        </p:blipFill>
        <p:spPr>
          <a:xfrm>
            <a:off x="525725" y="2035277"/>
            <a:ext cx="607350" cy="607372"/>
          </a:xfrm>
          <a:prstGeom prst="rect">
            <a:avLst/>
          </a:prstGeom>
          <a:noFill/>
          <a:ln>
            <a:noFill/>
          </a:ln>
        </p:spPr>
      </p:pic>
      <p:sp>
        <p:nvSpPr>
          <p:cNvPr id="304" name="Google Shape;304;p32"/>
          <p:cNvSpPr txBox="1"/>
          <p:nvPr/>
        </p:nvSpPr>
        <p:spPr>
          <a:xfrm>
            <a:off x="355600" y="2616288"/>
            <a:ext cx="876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pic>
        <p:nvPicPr>
          <p:cNvPr id="305" name="Google Shape;305;p32"/>
          <p:cNvPicPr preferRelativeResize="0"/>
          <p:nvPr/>
        </p:nvPicPr>
        <p:blipFill>
          <a:blip r:embed="rId6">
            <a:alphaModFix/>
          </a:blip>
          <a:stretch>
            <a:fillRect/>
          </a:stretch>
        </p:blipFill>
        <p:spPr>
          <a:xfrm>
            <a:off x="1545738" y="3013650"/>
            <a:ext cx="707400" cy="707400"/>
          </a:xfrm>
          <a:prstGeom prst="rect">
            <a:avLst/>
          </a:prstGeom>
          <a:noFill/>
          <a:ln>
            <a:noFill/>
          </a:ln>
        </p:spPr>
      </p:pic>
      <p:sp>
        <p:nvSpPr>
          <p:cNvPr id="306" name="Google Shape;306;p32"/>
          <p:cNvSpPr txBox="1"/>
          <p:nvPr/>
        </p:nvSpPr>
        <p:spPr>
          <a:xfrm>
            <a:off x="1425250" y="365347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Bug Report</a:t>
            </a:r>
            <a:endParaRPr b="1" sz="1000">
              <a:solidFill>
                <a:schemeClr val="dk2"/>
              </a:solidFill>
              <a:latin typeface="Open Sans"/>
              <a:ea typeface="Open Sans"/>
              <a:cs typeface="Open Sans"/>
              <a:sym typeface="Open Sans"/>
            </a:endParaRPr>
          </a:p>
        </p:txBody>
      </p:sp>
      <p:pic>
        <p:nvPicPr>
          <p:cNvPr id="307" name="Google Shape;307;p32"/>
          <p:cNvPicPr preferRelativeResize="0"/>
          <p:nvPr/>
        </p:nvPicPr>
        <p:blipFill>
          <a:blip r:embed="rId7">
            <a:alphaModFix/>
          </a:blip>
          <a:stretch>
            <a:fillRect/>
          </a:stretch>
        </p:blipFill>
        <p:spPr>
          <a:xfrm>
            <a:off x="417550" y="2969349"/>
            <a:ext cx="707400" cy="707400"/>
          </a:xfrm>
          <a:prstGeom prst="rect">
            <a:avLst/>
          </a:prstGeom>
          <a:noFill/>
          <a:ln>
            <a:noFill/>
          </a:ln>
        </p:spPr>
      </p:pic>
      <p:sp>
        <p:nvSpPr>
          <p:cNvPr id="308" name="Google Shape;308;p32"/>
          <p:cNvSpPr txBox="1"/>
          <p:nvPr/>
        </p:nvSpPr>
        <p:spPr>
          <a:xfrm>
            <a:off x="417550" y="3676750"/>
            <a:ext cx="752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Commit</a:t>
            </a:r>
            <a:endParaRPr b="1" sz="1000">
              <a:solidFill>
                <a:schemeClr val="dk2"/>
              </a:solidFill>
              <a:latin typeface="Open Sans"/>
              <a:ea typeface="Open Sans"/>
              <a:cs typeface="Open Sans"/>
              <a:sym typeface="Open Sans"/>
            </a:endParaRPr>
          </a:p>
        </p:txBody>
      </p:sp>
      <p:pic>
        <p:nvPicPr>
          <p:cNvPr id="309" name="Google Shape;309;p32"/>
          <p:cNvPicPr preferRelativeResize="0"/>
          <p:nvPr/>
        </p:nvPicPr>
        <p:blipFill>
          <a:blip r:embed="rId4">
            <a:alphaModFix/>
          </a:blip>
          <a:stretch>
            <a:fillRect/>
          </a:stretch>
        </p:blipFill>
        <p:spPr>
          <a:xfrm>
            <a:off x="3050925" y="1882600"/>
            <a:ext cx="707400" cy="707400"/>
          </a:xfrm>
          <a:prstGeom prst="rect">
            <a:avLst/>
          </a:prstGeom>
          <a:noFill/>
          <a:ln>
            <a:noFill/>
          </a:ln>
        </p:spPr>
      </p:pic>
      <p:sp>
        <p:nvSpPr>
          <p:cNvPr id="310" name="Google Shape;310;p32"/>
          <p:cNvSpPr txBox="1"/>
          <p:nvPr/>
        </p:nvSpPr>
        <p:spPr>
          <a:xfrm>
            <a:off x="2963388" y="2590014"/>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Pull Request</a:t>
            </a:r>
            <a:endParaRPr b="1" sz="1000">
              <a:solidFill>
                <a:schemeClr val="dk2"/>
              </a:solidFill>
              <a:latin typeface="Open Sans"/>
              <a:ea typeface="Open Sans"/>
              <a:cs typeface="Open Sans"/>
              <a:sym typeface="Open Sans"/>
            </a:endParaRPr>
          </a:p>
        </p:txBody>
      </p:sp>
      <p:pic>
        <p:nvPicPr>
          <p:cNvPr id="311" name="Google Shape;311;p32"/>
          <p:cNvPicPr preferRelativeResize="0"/>
          <p:nvPr/>
        </p:nvPicPr>
        <p:blipFill>
          <a:blip r:embed="rId8">
            <a:alphaModFix/>
          </a:blip>
          <a:stretch>
            <a:fillRect/>
          </a:stretch>
        </p:blipFill>
        <p:spPr>
          <a:xfrm>
            <a:off x="4171773" y="1882613"/>
            <a:ext cx="544050" cy="707399"/>
          </a:xfrm>
          <a:prstGeom prst="rect">
            <a:avLst/>
          </a:prstGeom>
          <a:noFill/>
          <a:ln>
            <a:noFill/>
          </a:ln>
        </p:spPr>
      </p:pic>
      <p:sp>
        <p:nvSpPr>
          <p:cNvPr id="312" name="Google Shape;312;p32"/>
          <p:cNvSpPr txBox="1"/>
          <p:nvPr/>
        </p:nvSpPr>
        <p:spPr>
          <a:xfrm>
            <a:off x="4007300" y="2590013"/>
            <a:ext cx="9339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Code File</a:t>
            </a:r>
            <a:endParaRPr b="1" sz="1000">
              <a:solidFill>
                <a:schemeClr val="dk2"/>
              </a:solidFill>
              <a:latin typeface="Open Sans"/>
              <a:ea typeface="Open Sans"/>
              <a:cs typeface="Open Sans"/>
              <a:sym typeface="Open Sans"/>
            </a:endParaRPr>
          </a:p>
        </p:txBody>
      </p:sp>
      <p:pic>
        <p:nvPicPr>
          <p:cNvPr id="313" name="Google Shape;313;p32"/>
          <p:cNvPicPr preferRelativeResize="0"/>
          <p:nvPr/>
        </p:nvPicPr>
        <p:blipFill>
          <a:blip r:embed="rId5">
            <a:alphaModFix/>
          </a:blip>
          <a:stretch>
            <a:fillRect/>
          </a:stretch>
        </p:blipFill>
        <p:spPr>
          <a:xfrm>
            <a:off x="3133525" y="3046202"/>
            <a:ext cx="607350" cy="607372"/>
          </a:xfrm>
          <a:prstGeom prst="rect">
            <a:avLst/>
          </a:prstGeom>
          <a:noFill/>
          <a:ln>
            <a:noFill/>
          </a:ln>
        </p:spPr>
      </p:pic>
      <p:sp>
        <p:nvSpPr>
          <p:cNvPr id="314" name="Google Shape;314;p32"/>
          <p:cNvSpPr txBox="1"/>
          <p:nvPr/>
        </p:nvSpPr>
        <p:spPr>
          <a:xfrm>
            <a:off x="2963400" y="3627213"/>
            <a:ext cx="876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pic>
        <p:nvPicPr>
          <p:cNvPr id="315" name="Google Shape;315;p32"/>
          <p:cNvPicPr preferRelativeResize="0"/>
          <p:nvPr/>
        </p:nvPicPr>
        <p:blipFill>
          <a:blip r:embed="rId6">
            <a:alphaModFix/>
          </a:blip>
          <a:stretch>
            <a:fillRect/>
          </a:stretch>
        </p:blipFill>
        <p:spPr>
          <a:xfrm>
            <a:off x="4041238" y="2987375"/>
            <a:ext cx="707400" cy="707400"/>
          </a:xfrm>
          <a:prstGeom prst="rect">
            <a:avLst/>
          </a:prstGeom>
          <a:noFill/>
          <a:ln>
            <a:noFill/>
          </a:ln>
        </p:spPr>
      </p:pic>
      <p:sp>
        <p:nvSpPr>
          <p:cNvPr id="316" name="Google Shape;316;p32"/>
          <p:cNvSpPr txBox="1"/>
          <p:nvPr/>
        </p:nvSpPr>
        <p:spPr>
          <a:xfrm>
            <a:off x="3920750" y="3627201"/>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Bug Report</a:t>
            </a:r>
            <a:endParaRPr b="1" sz="1000">
              <a:solidFill>
                <a:schemeClr val="dk2"/>
              </a:solidFill>
              <a:latin typeface="Open Sans"/>
              <a:ea typeface="Open Sans"/>
              <a:cs typeface="Open Sans"/>
              <a:sym typeface="Open Sans"/>
            </a:endParaRPr>
          </a:p>
        </p:txBody>
      </p:sp>
      <p:pic>
        <p:nvPicPr>
          <p:cNvPr id="317" name="Google Shape;317;p32"/>
          <p:cNvPicPr preferRelativeResize="0"/>
          <p:nvPr/>
        </p:nvPicPr>
        <p:blipFill>
          <a:blip r:embed="rId7">
            <a:alphaModFix/>
          </a:blip>
          <a:stretch>
            <a:fillRect/>
          </a:stretch>
        </p:blipFill>
        <p:spPr>
          <a:xfrm>
            <a:off x="6780450" y="2947386"/>
            <a:ext cx="707400" cy="707400"/>
          </a:xfrm>
          <a:prstGeom prst="rect">
            <a:avLst/>
          </a:prstGeom>
          <a:noFill/>
          <a:ln>
            <a:noFill/>
          </a:ln>
        </p:spPr>
      </p:pic>
      <p:sp>
        <p:nvSpPr>
          <p:cNvPr id="318" name="Google Shape;318;p32"/>
          <p:cNvSpPr txBox="1"/>
          <p:nvPr/>
        </p:nvSpPr>
        <p:spPr>
          <a:xfrm>
            <a:off x="6780450" y="3654788"/>
            <a:ext cx="752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Commit</a:t>
            </a:r>
            <a:endParaRPr b="1" sz="1000">
              <a:solidFill>
                <a:schemeClr val="dk2"/>
              </a:solidFill>
              <a:latin typeface="Open Sans"/>
              <a:ea typeface="Open Sans"/>
              <a:cs typeface="Open Sans"/>
              <a:sym typeface="Open Sans"/>
            </a:endParaRPr>
          </a:p>
        </p:txBody>
      </p:sp>
      <p:pic>
        <p:nvPicPr>
          <p:cNvPr id="319" name="Google Shape;319;p32"/>
          <p:cNvPicPr preferRelativeResize="0"/>
          <p:nvPr/>
        </p:nvPicPr>
        <p:blipFill>
          <a:blip r:embed="rId9">
            <a:alphaModFix/>
          </a:blip>
          <a:stretch>
            <a:fillRect/>
          </a:stretch>
        </p:blipFill>
        <p:spPr>
          <a:xfrm>
            <a:off x="1469713" y="3941225"/>
            <a:ext cx="707400" cy="707400"/>
          </a:xfrm>
          <a:prstGeom prst="rect">
            <a:avLst/>
          </a:prstGeom>
          <a:noFill/>
          <a:ln>
            <a:noFill/>
          </a:ln>
        </p:spPr>
      </p:pic>
      <p:sp>
        <p:nvSpPr>
          <p:cNvPr id="320" name="Google Shape;320;p32"/>
          <p:cNvSpPr txBox="1"/>
          <p:nvPr/>
        </p:nvSpPr>
        <p:spPr>
          <a:xfrm>
            <a:off x="1469713" y="4648663"/>
            <a:ext cx="876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Test Case</a:t>
            </a:r>
            <a:endParaRPr b="1" sz="1000">
              <a:solidFill>
                <a:schemeClr val="dk2"/>
              </a:solidFill>
              <a:latin typeface="Open Sans"/>
              <a:ea typeface="Open Sans"/>
              <a:cs typeface="Open Sans"/>
              <a:sym typeface="Open Sans"/>
            </a:endParaRPr>
          </a:p>
        </p:txBody>
      </p:sp>
      <p:sp>
        <p:nvSpPr>
          <p:cNvPr id="321" name="Google Shape;321;p32"/>
          <p:cNvSpPr/>
          <p:nvPr/>
        </p:nvSpPr>
        <p:spPr>
          <a:xfrm>
            <a:off x="1219125" y="3645675"/>
            <a:ext cx="1323600" cy="13923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32"/>
          <p:cNvSpPr txBox="1"/>
          <p:nvPr/>
        </p:nvSpPr>
        <p:spPr>
          <a:xfrm>
            <a:off x="1013025" y="3407725"/>
            <a:ext cx="17358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800">
                <a:solidFill>
                  <a:srgbClr val="FF0000"/>
                </a:solidFill>
                <a:latin typeface="Open Sans"/>
                <a:ea typeface="Open Sans"/>
                <a:cs typeface="Open Sans"/>
                <a:sym typeface="Open Sans"/>
              </a:rPr>
              <a:t>Redundant !!</a:t>
            </a:r>
            <a:endParaRPr b="1" sz="1800">
              <a:solidFill>
                <a:srgbClr val="FF0000"/>
              </a:solidFill>
              <a:latin typeface="Open Sans"/>
              <a:ea typeface="Open Sans"/>
              <a:cs typeface="Open Sans"/>
              <a:sym typeface="Open Sans"/>
            </a:endParaRPr>
          </a:p>
        </p:txBody>
      </p:sp>
      <p:sp>
        <p:nvSpPr>
          <p:cNvPr id="323" name="Google Shape;3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Collection</a:t>
            </a:r>
            <a:endParaRPr/>
          </a:p>
        </p:txBody>
      </p:sp>
      <p:pic>
        <p:nvPicPr>
          <p:cNvPr id="329" name="Google Shape;329;p33"/>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330" name="Google Shape;330;p33"/>
          <p:cNvPicPr preferRelativeResize="0"/>
          <p:nvPr/>
        </p:nvPicPr>
        <p:blipFill>
          <a:blip r:embed="rId4">
            <a:alphaModFix/>
          </a:blip>
          <a:stretch>
            <a:fillRect/>
          </a:stretch>
        </p:blipFill>
        <p:spPr>
          <a:xfrm>
            <a:off x="5544467" y="1444390"/>
            <a:ext cx="606088" cy="625855"/>
          </a:xfrm>
          <a:prstGeom prst="rect">
            <a:avLst/>
          </a:prstGeom>
          <a:noFill/>
          <a:ln>
            <a:noFill/>
          </a:ln>
        </p:spPr>
      </p:pic>
      <p:pic>
        <p:nvPicPr>
          <p:cNvPr id="331" name="Google Shape;331;p33"/>
          <p:cNvPicPr preferRelativeResize="0"/>
          <p:nvPr/>
        </p:nvPicPr>
        <p:blipFill>
          <a:blip r:embed="rId5">
            <a:alphaModFix/>
          </a:blip>
          <a:stretch>
            <a:fillRect/>
          </a:stretch>
        </p:blipFill>
        <p:spPr>
          <a:xfrm>
            <a:off x="4764410" y="2463627"/>
            <a:ext cx="606088" cy="625855"/>
          </a:xfrm>
          <a:prstGeom prst="rect">
            <a:avLst/>
          </a:prstGeom>
          <a:noFill/>
          <a:ln>
            <a:noFill/>
          </a:ln>
        </p:spPr>
      </p:pic>
      <p:sp>
        <p:nvSpPr>
          <p:cNvPr id="332" name="Google Shape;332;p33"/>
          <p:cNvSpPr txBox="1"/>
          <p:nvPr/>
        </p:nvSpPr>
        <p:spPr>
          <a:xfrm>
            <a:off x="4689410" y="3089492"/>
            <a:ext cx="11340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Pull Request</a:t>
            </a:r>
            <a:endParaRPr b="1" sz="1000">
              <a:solidFill>
                <a:schemeClr val="dk2"/>
              </a:solidFill>
              <a:latin typeface="Open Sans"/>
              <a:ea typeface="Open Sans"/>
              <a:cs typeface="Open Sans"/>
              <a:sym typeface="Open Sans"/>
            </a:endParaRPr>
          </a:p>
        </p:txBody>
      </p:sp>
      <p:pic>
        <p:nvPicPr>
          <p:cNvPr id="333" name="Google Shape;333;p33"/>
          <p:cNvPicPr preferRelativeResize="0"/>
          <p:nvPr/>
        </p:nvPicPr>
        <p:blipFill>
          <a:blip r:embed="rId6">
            <a:alphaModFix/>
          </a:blip>
          <a:stretch>
            <a:fillRect/>
          </a:stretch>
        </p:blipFill>
        <p:spPr>
          <a:xfrm>
            <a:off x="4826203" y="1444381"/>
            <a:ext cx="466131" cy="625853"/>
          </a:xfrm>
          <a:prstGeom prst="rect">
            <a:avLst/>
          </a:prstGeom>
          <a:noFill/>
          <a:ln>
            <a:noFill/>
          </a:ln>
        </p:spPr>
      </p:pic>
      <p:sp>
        <p:nvSpPr>
          <p:cNvPr id="334" name="Google Shape;334;p33"/>
          <p:cNvSpPr txBox="1"/>
          <p:nvPr/>
        </p:nvSpPr>
        <p:spPr>
          <a:xfrm>
            <a:off x="4769037" y="2019904"/>
            <a:ext cx="80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Code File</a:t>
            </a:r>
            <a:endParaRPr b="1" sz="1000">
              <a:solidFill>
                <a:schemeClr val="dk2"/>
              </a:solidFill>
              <a:latin typeface="Open Sans"/>
              <a:ea typeface="Open Sans"/>
              <a:cs typeface="Open Sans"/>
              <a:sym typeface="Open Sans"/>
            </a:endParaRPr>
          </a:p>
        </p:txBody>
      </p:sp>
      <p:pic>
        <p:nvPicPr>
          <p:cNvPr id="335" name="Google Shape;335;p33"/>
          <p:cNvPicPr preferRelativeResize="0"/>
          <p:nvPr/>
        </p:nvPicPr>
        <p:blipFill>
          <a:blip r:embed="rId7">
            <a:alphaModFix/>
          </a:blip>
          <a:stretch>
            <a:fillRect/>
          </a:stretch>
        </p:blipFill>
        <p:spPr>
          <a:xfrm>
            <a:off x="4053710" y="1505870"/>
            <a:ext cx="520365" cy="537357"/>
          </a:xfrm>
          <a:prstGeom prst="rect">
            <a:avLst/>
          </a:prstGeom>
          <a:noFill/>
          <a:ln>
            <a:noFill/>
          </a:ln>
        </p:spPr>
      </p:pic>
      <p:sp>
        <p:nvSpPr>
          <p:cNvPr id="336" name="Google Shape;336;p33"/>
          <p:cNvSpPr txBox="1"/>
          <p:nvPr/>
        </p:nvSpPr>
        <p:spPr>
          <a:xfrm>
            <a:off x="3815250" y="2019900"/>
            <a:ext cx="8439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pic>
        <p:nvPicPr>
          <p:cNvPr id="337" name="Google Shape;337;p33"/>
          <p:cNvPicPr preferRelativeResize="0"/>
          <p:nvPr/>
        </p:nvPicPr>
        <p:blipFill>
          <a:blip r:embed="rId8">
            <a:alphaModFix/>
          </a:blip>
          <a:stretch>
            <a:fillRect/>
          </a:stretch>
        </p:blipFill>
        <p:spPr>
          <a:xfrm>
            <a:off x="4792652" y="3592988"/>
            <a:ext cx="606088" cy="625855"/>
          </a:xfrm>
          <a:prstGeom prst="rect">
            <a:avLst/>
          </a:prstGeom>
          <a:noFill/>
          <a:ln>
            <a:noFill/>
          </a:ln>
        </p:spPr>
      </p:pic>
      <p:sp>
        <p:nvSpPr>
          <p:cNvPr id="338" name="Google Shape;338;p33"/>
          <p:cNvSpPr txBox="1"/>
          <p:nvPr/>
        </p:nvSpPr>
        <p:spPr>
          <a:xfrm>
            <a:off x="4689420" y="4159057"/>
            <a:ext cx="11340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Bug Report</a:t>
            </a:r>
            <a:endParaRPr b="1" sz="1000">
              <a:solidFill>
                <a:schemeClr val="dk2"/>
              </a:solidFill>
              <a:latin typeface="Open Sans"/>
              <a:ea typeface="Open Sans"/>
              <a:cs typeface="Open Sans"/>
              <a:sym typeface="Open Sans"/>
            </a:endParaRPr>
          </a:p>
        </p:txBody>
      </p:sp>
      <p:sp>
        <p:nvSpPr>
          <p:cNvPr id="339" name="Google Shape;339;p33"/>
          <p:cNvSpPr txBox="1"/>
          <p:nvPr/>
        </p:nvSpPr>
        <p:spPr>
          <a:xfrm>
            <a:off x="5544467" y="2019904"/>
            <a:ext cx="7512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Commit</a:t>
            </a:r>
            <a:endParaRPr b="1" sz="1000">
              <a:solidFill>
                <a:schemeClr val="dk2"/>
              </a:solidFill>
              <a:latin typeface="Open Sans"/>
              <a:ea typeface="Open Sans"/>
              <a:cs typeface="Open Sans"/>
              <a:sym typeface="Open Sans"/>
            </a:endParaRPr>
          </a:p>
        </p:txBody>
      </p:sp>
      <p:pic>
        <p:nvPicPr>
          <p:cNvPr id="340" name="Google Shape;340;p33"/>
          <p:cNvPicPr preferRelativeResize="0"/>
          <p:nvPr/>
        </p:nvPicPr>
        <p:blipFill>
          <a:blip r:embed="rId7">
            <a:alphaModFix/>
          </a:blip>
          <a:stretch>
            <a:fillRect/>
          </a:stretch>
        </p:blipFill>
        <p:spPr>
          <a:xfrm>
            <a:off x="4084126" y="2575446"/>
            <a:ext cx="520365" cy="537358"/>
          </a:xfrm>
          <a:prstGeom prst="rect">
            <a:avLst/>
          </a:prstGeom>
          <a:noFill/>
          <a:ln>
            <a:noFill/>
          </a:ln>
        </p:spPr>
      </p:pic>
      <p:sp>
        <p:nvSpPr>
          <p:cNvPr id="341" name="Google Shape;341;p33"/>
          <p:cNvSpPr txBox="1"/>
          <p:nvPr/>
        </p:nvSpPr>
        <p:spPr>
          <a:xfrm>
            <a:off x="3845675" y="3089475"/>
            <a:ext cx="8439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pic>
        <p:nvPicPr>
          <p:cNvPr id="342" name="Google Shape;342;p33"/>
          <p:cNvPicPr preferRelativeResize="0"/>
          <p:nvPr/>
        </p:nvPicPr>
        <p:blipFill>
          <a:blip r:embed="rId7">
            <a:alphaModFix/>
          </a:blip>
          <a:stretch>
            <a:fillRect/>
          </a:stretch>
        </p:blipFill>
        <p:spPr>
          <a:xfrm>
            <a:off x="4084126" y="3645023"/>
            <a:ext cx="520365" cy="537357"/>
          </a:xfrm>
          <a:prstGeom prst="rect">
            <a:avLst/>
          </a:prstGeom>
          <a:noFill/>
          <a:ln>
            <a:noFill/>
          </a:ln>
        </p:spPr>
      </p:pic>
      <p:sp>
        <p:nvSpPr>
          <p:cNvPr id="343" name="Google Shape;343;p33"/>
          <p:cNvSpPr txBox="1"/>
          <p:nvPr/>
        </p:nvSpPr>
        <p:spPr>
          <a:xfrm>
            <a:off x="3845675" y="4159050"/>
            <a:ext cx="8439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sp>
        <p:nvSpPr>
          <p:cNvPr id="344" name="Google Shape;344;p33"/>
          <p:cNvSpPr/>
          <p:nvPr/>
        </p:nvSpPr>
        <p:spPr>
          <a:xfrm>
            <a:off x="6295676" y="1748125"/>
            <a:ext cx="619800" cy="169500"/>
          </a:xfrm>
          <a:prstGeom prst="rightArrow">
            <a:avLst>
              <a:gd fmla="val 50000" name="adj1"/>
              <a:gd fmla="val 62173"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5" name="Google Shape;345;p33"/>
          <p:cNvSpPr/>
          <p:nvPr/>
        </p:nvSpPr>
        <p:spPr>
          <a:xfrm>
            <a:off x="6295676" y="2859314"/>
            <a:ext cx="619800" cy="169500"/>
          </a:xfrm>
          <a:prstGeom prst="rightArrow">
            <a:avLst>
              <a:gd fmla="val 50000" name="adj1"/>
              <a:gd fmla="val 62173"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6" name="Google Shape;346;p33"/>
          <p:cNvSpPr/>
          <p:nvPr/>
        </p:nvSpPr>
        <p:spPr>
          <a:xfrm>
            <a:off x="6232628" y="3970525"/>
            <a:ext cx="619800" cy="169500"/>
          </a:xfrm>
          <a:prstGeom prst="rightArrow">
            <a:avLst>
              <a:gd fmla="val 50000" name="adj1"/>
              <a:gd fmla="val 62173"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47" name="Google Shape;347;p33"/>
          <p:cNvPicPr preferRelativeResize="0"/>
          <p:nvPr/>
        </p:nvPicPr>
        <p:blipFill>
          <a:blip r:embed="rId9">
            <a:alphaModFix/>
          </a:blip>
          <a:stretch>
            <a:fillRect/>
          </a:stretch>
        </p:blipFill>
        <p:spPr>
          <a:xfrm>
            <a:off x="7167691" y="2367418"/>
            <a:ext cx="1408732" cy="818260"/>
          </a:xfrm>
          <a:prstGeom prst="rect">
            <a:avLst/>
          </a:prstGeom>
          <a:noFill/>
          <a:ln>
            <a:noFill/>
          </a:ln>
        </p:spPr>
      </p:pic>
      <p:pic>
        <p:nvPicPr>
          <p:cNvPr id="348" name="Google Shape;348;p33"/>
          <p:cNvPicPr preferRelativeResize="0"/>
          <p:nvPr/>
        </p:nvPicPr>
        <p:blipFill rotWithShape="1">
          <a:blip r:embed="rId10">
            <a:alphaModFix/>
          </a:blip>
          <a:srcRect b="17624" l="0" r="0" t="25058"/>
          <a:stretch/>
        </p:blipFill>
        <p:spPr>
          <a:xfrm>
            <a:off x="7180996" y="1484800"/>
            <a:ext cx="1408791" cy="625854"/>
          </a:xfrm>
          <a:prstGeom prst="rect">
            <a:avLst/>
          </a:prstGeom>
          <a:noFill/>
          <a:ln>
            <a:noFill/>
          </a:ln>
        </p:spPr>
      </p:pic>
      <p:pic>
        <p:nvPicPr>
          <p:cNvPr id="349" name="Google Shape;349;p33"/>
          <p:cNvPicPr preferRelativeResize="0"/>
          <p:nvPr/>
        </p:nvPicPr>
        <p:blipFill>
          <a:blip r:embed="rId11">
            <a:alphaModFix/>
          </a:blip>
          <a:stretch>
            <a:fillRect/>
          </a:stretch>
        </p:blipFill>
        <p:spPr>
          <a:xfrm>
            <a:off x="7167699" y="3749149"/>
            <a:ext cx="1236337" cy="537350"/>
          </a:xfrm>
          <a:prstGeom prst="rect">
            <a:avLst/>
          </a:prstGeom>
          <a:noFill/>
          <a:ln>
            <a:noFill/>
          </a:ln>
        </p:spPr>
      </p:pic>
      <p:sp>
        <p:nvSpPr>
          <p:cNvPr id="350" name="Google Shape;350;p33"/>
          <p:cNvSpPr txBox="1"/>
          <p:nvPr/>
        </p:nvSpPr>
        <p:spPr>
          <a:xfrm>
            <a:off x="578075" y="1492475"/>
            <a:ext cx="2848200" cy="2256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Open Sans"/>
              <a:buChar char="●"/>
            </a:pPr>
            <a:r>
              <a:rPr lang="tr" sz="1800">
                <a:solidFill>
                  <a:schemeClr val="dk2"/>
                </a:solidFill>
                <a:latin typeface="Open Sans"/>
                <a:ea typeface="Open Sans"/>
                <a:cs typeface="Open Sans"/>
                <a:sym typeface="Open Sans"/>
              </a:rPr>
              <a:t>Purpose of the tool </a:t>
            </a:r>
            <a:endParaRPr sz="1800">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lang="tr" sz="1800">
                <a:solidFill>
                  <a:schemeClr val="dk2"/>
                </a:solidFill>
                <a:latin typeface="Open Sans"/>
                <a:ea typeface="Open Sans"/>
                <a:cs typeface="Open Sans"/>
                <a:sym typeface="Open Sans"/>
              </a:rPr>
              <a:t>Metadata inclusivity</a:t>
            </a:r>
            <a:endParaRPr sz="1800">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lang="tr" sz="1800">
                <a:solidFill>
                  <a:schemeClr val="dk2"/>
                </a:solidFill>
                <a:latin typeface="Open Sans"/>
                <a:ea typeface="Open Sans"/>
                <a:cs typeface="Open Sans"/>
                <a:sym typeface="Open Sans"/>
              </a:rPr>
              <a:t>Popularity</a:t>
            </a:r>
            <a:endParaRPr sz="1800">
              <a:solidFill>
                <a:schemeClr val="dk2"/>
              </a:solidFill>
              <a:latin typeface="Open Sans"/>
              <a:ea typeface="Open Sans"/>
              <a:cs typeface="Open Sans"/>
              <a:sym typeface="Open Sans"/>
            </a:endParaRPr>
          </a:p>
        </p:txBody>
      </p:sp>
      <p:sp>
        <p:nvSpPr>
          <p:cNvPr id="351" name="Google Shape;35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nvSpPr>
        <p:spPr>
          <a:xfrm>
            <a:off x="171850" y="1147663"/>
            <a:ext cx="3260700" cy="336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tr" sz="1700">
                <a:solidFill>
                  <a:schemeClr val="dk2"/>
                </a:solidFill>
                <a:latin typeface="Open Sans"/>
                <a:ea typeface="Open Sans"/>
                <a:cs typeface="Open Sans"/>
                <a:sym typeface="Open Sans"/>
              </a:rPr>
              <a:t>can be enhanced by adding; </a:t>
            </a:r>
            <a:endParaRPr sz="1700">
              <a:solidFill>
                <a:schemeClr val="dk2"/>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2"/>
              </a:buClr>
              <a:buSzPts val="1700"/>
              <a:buFont typeface="Open Sans"/>
              <a:buChar char="●"/>
            </a:pPr>
            <a:r>
              <a:rPr lang="tr" sz="1700">
                <a:solidFill>
                  <a:schemeClr val="dk2"/>
                </a:solidFill>
                <a:latin typeface="Open Sans"/>
                <a:ea typeface="Open Sans"/>
                <a:cs typeface="Open Sans"/>
                <a:sym typeface="Open Sans"/>
              </a:rPr>
              <a:t>properties</a:t>
            </a:r>
            <a:endParaRPr sz="1700">
              <a:solidFill>
                <a:schemeClr val="dk2"/>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2"/>
              </a:buClr>
              <a:buSzPts val="1700"/>
              <a:buFont typeface="Open Sans"/>
              <a:buChar char="●"/>
            </a:pPr>
            <a:r>
              <a:rPr lang="tr" sz="1700">
                <a:solidFill>
                  <a:schemeClr val="dk2"/>
                </a:solidFill>
                <a:latin typeface="Open Sans"/>
                <a:ea typeface="Open Sans"/>
                <a:cs typeface="Open Sans"/>
                <a:sym typeface="Open Sans"/>
              </a:rPr>
              <a:t>relations</a:t>
            </a:r>
            <a:endParaRPr sz="1700">
              <a:solidFill>
                <a:schemeClr val="dk2"/>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2"/>
              </a:buClr>
              <a:buSzPts val="1700"/>
              <a:buFont typeface="Open Sans"/>
              <a:buChar char="●"/>
            </a:pPr>
            <a:r>
              <a:rPr lang="tr" sz="1700">
                <a:solidFill>
                  <a:schemeClr val="dk2"/>
                </a:solidFill>
                <a:latin typeface="Open Sans"/>
                <a:ea typeface="Open Sans"/>
                <a:cs typeface="Open Sans"/>
                <a:sym typeface="Open Sans"/>
              </a:rPr>
              <a:t>software artifacts</a:t>
            </a:r>
            <a:endParaRPr sz="1700">
              <a:solidFill>
                <a:schemeClr val="dk2"/>
              </a:solidFill>
              <a:latin typeface="Open Sans"/>
              <a:ea typeface="Open Sans"/>
              <a:cs typeface="Open Sans"/>
              <a:sym typeface="Open Sans"/>
            </a:endParaRPr>
          </a:p>
        </p:txBody>
      </p:sp>
      <p:sp>
        <p:nvSpPr>
          <p:cNvPr id="357" name="Google Shape;35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Graph Model </a:t>
            </a:r>
            <a:endParaRPr/>
          </a:p>
        </p:txBody>
      </p:sp>
      <p:pic>
        <p:nvPicPr>
          <p:cNvPr id="358" name="Google Shape;358;p34"/>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359" name="Google Shape;359;p34"/>
          <p:cNvPicPr preferRelativeResize="0"/>
          <p:nvPr/>
        </p:nvPicPr>
        <p:blipFill rotWithShape="1">
          <a:blip r:embed="rId4">
            <a:alphaModFix/>
          </a:blip>
          <a:srcRect b="0" l="1219" r="1219" t="0"/>
          <a:stretch/>
        </p:blipFill>
        <p:spPr>
          <a:xfrm>
            <a:off x="3242750" y="155550"/>
            <a:ext cx="4607459" cy="4832400"/>
          </a:xfrm>
          <a:prstGeom prst="rect">
            <a:avLst/>
          </a:prstGeom>
          <a:noFill/>
          <a:ln>
            <a:noFill/>
          </a:ln>
        </p:spPr>
      </p:pic>
      <p:pic>
        <p:nvPicPr>
          <p:cNvPr id="360" name="Google Shape;360;p34"/>
          <p:cNvPicPr preferRelativeResize="0"/>
          <p:nvPr/>
        </p:nvPicPr>
        <p:blipFill rotWithShape="1">
          <a:blip r:embed="rId5">
            <a:alphaModFix/>
          </a:blip>
          <a:srcRect b="0" l="0" r="0" t="0"/>
          <a:stretch/>
        </p:blipFill>
        <p:spPr>
          <a:xfrm>
            <a:off x="3284813" y="155550"/>
            <a:ext cx="4523324" cy="4832399"/>
          </a:xfrm>
          <a:prstGeom prst="rect">
            <a:avLst/>
          </a:prstGeom>
          <a:noFill/>
          <a:ln>
            <a:noFill/>
          </a:ln>
        </p:spPr>
      </p:pic>
      <p:sp>
        <p:nvSpPr>
          <p:cNvPr id="361" name="Google Shape;361;p34"/>
          <p:cNvSpPr/>
          <p:nvPr/>
        </p:nvSpPr>
        <p:spPr>
          <a:xfrm>
            <a:off x="4088525" y="2039000"/>
            <a:ext cx="1019400" cy="532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2" name="Google Shape;362;p34"/>
          <p:cNvSpPr/>
          <p:nvPr/>
        </p:nvSpPr>
        <p:spPr>
          <a:xfrm>
            <a:off x="5035350" y="2152675"/>
            <a:ext cx="580800" cy="150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63" name="Google Shape;363;p34"/>
          <p:cNvPicPr preferRelativeResize="0"/>
          <p:nvPr/>
        </p:nvPicPr>
        <p:blipFill rotWithShape="1">
          <a:blip r:embed="rId6">
            <a:alphaModFix/>
          </a:blip>
          <a:srcRect b="-609" l="0" r="0" t="610"/>
          <a:stretch/>
        </p:blipFill>
        <p:spPr>
          <a:xfrm>
            <a:off x="389353" y="1147675"/>
            <a:ext cx="3043197" cy="3910725"/>
          </a:xfrm>
          <a:prstGeom prst="rect">
            <a:avLst/>
          </a:prstGeom>
          <a:noFill/>
          <a:ln cap="flat" cmpd="sng" w="19050">
            <a:solidFill>
              <a:schemeClr val="dk2"/>
            </a:solidFill>
            <a:prstDash val="solid"/>
            <a:round/>
            <a:headEnd len="sm" w="sm" type="none"/>
            <a:tailEnd len="sm" w="sm" type="none"/>
          </a:ln>
        </p:spPr>
      </p:pic>
      <p:pic>
        <p:nvPicPr>
          <p:cNvPr id="364" name="Google Shape;364;p34"/>
          <p:cNvPicPr preferRelativeResize="0"/>
          <p:nvPr/>
        </p:nvPicPr>
        <p:blipFill>
          <a:blip r:embed="rId7">
            <a:alphaModFix/>
          </a:blip>
          <a:stretch>
            <a:fillRect/>
          </a:stretch>
        </p:blipFill>
        <p:spPr>
          <a:xfrm>
            <a:off x="6139225" y="2039000"/>
            <a:ext cx="2641375" cy="1584825"/>
          </a:xfrm>
          <a:prstGeom prst="rect">
            <a:avLst/>
          </a:prstGeom>
          <a:noFill/>
          <a:ln>
            <a:noFill/>
          </a:ln>
        </p:spPr>
      </p:pic>
      <p:sp>
        <p:nvSpPr>
          <p:cNvPr id="365" name="Google Shape;3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ppt_w</p:attrName>
                                        </p:attrNameLst>
                                      </p:cBhvr>
                                      <p:tavLst>
                                        <p:tav fmla="" tm="0">
                                          <p:val>
                                            <p:strVal val="0"/>
                                          </p:val>
                                        </p:tav>
                                        <p:tav fmla="" tm="100000">
                                          <p:val>
                                            <p:strVal val="#ppt_w"/>
                                          </p:val>
                                        </p:tav>
                                      </p:tavLst>
                                    </p:anim>
                                    <p:anim calcmode="lin" valueType="num">
                                      <p:cBhvr additive="base">
                                        <p:cTn dur="1000"/>
                                        <p:tgtEl>
                                          <p:spTgt spid="3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2"/>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Graph Model </a:t>
            </a:r>
            <a:endParaRPr/>
          </a:p>
          <a:p>
            <a:pPr indent="0" lvl="0" marL="0" rtl="0" algn="l">
              <a:spcBef>
                <a:spcPts val="0"/>
              </a:spcBef>
              <a:spcAft>
                <a:spcPts val="0"/>
              </a:spcAft>
              <a:buNone/>
            </a:pPr>
            <a:r>
              <a:t/>
            </a:r>
            <a:endParaRPr/>
          </a:p>
        </p:txBody>
      </p:sp>
      <p:pic>
        <p:nvPicPr>
          <p:cNvPr id="371" name="Google Shape;371;p35"/>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372" name="Google Shape;372;p35"/>
          <p:cNvPicPr preferRelativeResize="0"/>
          <p:nvPr/>
        </p:nvPicPr>
        <p:blipFill rotWithShape="1">
          <a:blip r:embed="rId4">
            <a:alphaModFix/>
          </a:blip>
          <a:srcRect b="25412" l="0" r="0" t="0"/>
          <a:stretch/>
        </p:blipFill>
        <p:spPr>
          <a:xfrm>
            <a:off x="1185150" y="1089375"/>
            <a:ext cx="6584501" cy="3836275"/>
          </a:xfrm>
          <a:prstGeom prst="rect">
            <a:avLst/>
          </a:prstGeom>
          <a:noFill/>
          <a:ln>
            <a:noFill/>
          </a:ln>
        </p:spPr>
      </p:pic>
      <p:sp>
        <p:nvSpPr>
          <p:cNvPr id="373" name="Google Shape;37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Graph </a:t>
            </a:r>
            <a:r>
              <a:rPr lang="tr"/>
              <a:t>Algorithms</a:t>
            </a:r>
            <a:endParaRPr/>
          </a:p>
          <a:p>
            <a:pPr indent="0" lvl="0" marL="0" rtl="0" algn="l">
              <a:spcBef>
                <a:spcPts val="0"/>
              </a:spcBef>
              <a:spcAft>
                <a:spcPts val="0"/>
              </a:spcAft>
              <a:buNone/>
            </a:pPr>
            <a:r>
              <a:t/>
            </a:r>
            <a:endParaRPr/>
          </a:p>
        </p:txBody>
      </p:sp>
      <p:pic>
        <p:nvPicPr>
          <p:cNvPr id="379" name="Google Shape;379;p36"/>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380" name="Google Shape;380;p36"/>
          <p:cNvSpPr txBox="1"/>
          <p:nvPr>
            <p:ph idx="1" type="body"/>
          </p:nvPr>
        </p:nvSpPr>
        <p:spPr>
          <a:xfrm>
            <a:off x="311700" y="1266325"/>
            <a:ext cx="73083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Objective:</a:t>
            </a:r>
            <a:r>
              <a:rPr lang="tr"/>
              <a:t> Construct a graph that includes the entities of interest as well as their direct and indirect relationships, forming a graph of a manageable size efficiently</a:t>
            </a:r>
            <a:endParaRPr/>
          </a:p>
          <a:p>
            <a:pPr indent="-342900" lvl="0" marL="457200" rtl="0" algn="l">
              <a:spcBef>
                <a:spcPts val="1200"/>
              </a:spcBef>
              <a:spcAft>
                <a:spcPts val="0"/>
              </a:spcAft>
              <a:buSzPts val="1800"/>
              <a:buChar char="●"/>
            </a:pPr>
            <a:r>
              <a:rPr lang="tr"/>
              <a:t>Common Stream (</a:t>
            </a:r>
            <a:r>
              <a:rPr lang="tr"/>
              <a:t>Common </a:t>
            </a:r>
            <a:r>
              <a:rPr lang="tr"/>
              <a:t>Target)</a:t>
            </a:r>
            <a:endParaRPr/>
          </a:p>
          <a:p>
            <a:pPr indent="-342900" lvl="0" marL="457200" rtl="0" algn="l">
              <a:spcBef>
                <a:spcPts val="0"/>
              </a:spcBef>
              <a:spcAft>
                <a:spcPts val="0"/>
              </a:spcAft>
              <a:buSzPts val="1800"/>
              <a:buChar char="●"/>
            </a:pPr>
            <a:r>
              <a:rPr lang="tr"/>
              <a:t>Graph of Interest</a:t>
            </a:r>
            <a:endParaRPr/>
          </a:p>
          <a:p>
            <a:pPr indent="-342900" lvl="0" marL="457200" rtl="0" algn="l">
              <a:spcBef>
                <a:spcPts val="0"/>
              </a:spcBef>
              <a:spcAft>
                <a:spcPts val="0"/>
              </a:spcAft>
              <a:buSzPts val="1800"/>
              <a:buChar char="●"/>
            </a:pPr>
            <a:r>
              <a:rPr lang="tr"/>
              <a:t>Neighborhood</a:t>
            </a:r>
            <a:endParaRPr/>
          </a:p>
          <a:p>
            <a:pPr indent="-342900" lvl="0" marL="457200" rtl="0" algn="l">
              <a:spcBef>
                <a:spcPts val="0"/>
              </a:spcBef>
              <a:spcAft>
                <a:spcPts val="0"/>
              </a:spcAft>
              <a:buSzPts val="1800"/>
              <a:buChar char="●"/>
            </a:pPr>
            <a:r>
              <a:rPr lang="tr"/>
              <a:t>Shortest Path</a:t>
            </a:r>
            <a:endParaRPr/>
          </a:p>
          <a:p>
            <a:pPr indent="-342900" lvl="0" marL="457200" rtl="0" algn="l">
              <a:spcBef>
                <a:spcPts val="0"/>
              </a:spcBef>
              <a:spcAft>
                <a:spcPts val="0"/>
              </a:spcAft>
              <a:buSzPts val="1800"/>
              <a:buChar char="●"/>
            </a:pPr>
            <a:r>
              <a:rPr lang="tr"/>
              <a:t>Traversals (DFS, BFS)</a:t>
            </a:r>
            <a:endParaRPr/>
          </a:p>
        </p:txBody>
      </p:sp>
      <p:sp>
        <p:nvSpPr>
          <p:cNvPr id="381" name="Google Shape;38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Graph Visualization</a:t>
            </a:r>
            <a:endParaRPr/>
          </a:p>
          <a:p>
            <a:pPr indent="0" lvl="0" marL="0" rtl="0" algn="l">
              <a:spcBef>
                <a:spcPts val="0"/>
              </a:spcBef>
              <a:spcAft>
                <a:spcPts val="0"/>
              </a:spcAft>
              <a:buNone/>
            </a:pPr>
            <a:r>
              <a:t/>
            </a:r>
            <a:endParaRPr/>
          </a:p>
        </p:txBody>
      </p:sp>
      <p:pic>
        <p:nvPicPr>
          <p:cNvPr id="387" name="Google Shape;387;p37"/>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388" name="Google Shape;388;p37"/>
          <p:cNvSpPr txBox="1"/>
          <p:nvPr>
            <p:ph idx="1" type="body"/>
          </p:nvPr>
        </p:nvSpPr>
        <p:spPr>
          <a:xfrm>
            <a:off x="311700" y="1266325"/>
            <a:ext cx="35562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Graph Layout</a:t>
            </a:r>
            <a:endParaRPr/>
          </a:p>
          <a:p>
            <a:pPr indent="-342900" lvl="0" marL="457200" rtl="0" algn="l">
              <a:spcBef>
                <a:spcPts val="0"/>
              </a:spcBef>
              <a:spcAft>
                <a:spcPts val="0"/>
              </a:spcAft>
              <a:buSzPts val="1800"/>
              <a:buChar char="●"/>
            </a:pPr>
            <a:r>
              <a:rPr lang="tr"/>
              <a:t>Complexity Management</a:t>
            </a:r>
            <a:endParaRPr/>
          </a:p>
          <a:p>
            <a:pPr indent="-342900" lvl="0" marL="457200" rtl="0" algn="l">
              <a:spcBef>
                <a:spcPts val="0"/>
              </a:spcBef>
              <a:spcAft>
                <a:spcPts val="0"/>
              </a:spcAft>
              <a:buSzPts val="1800"/>
              <a:buChar char="●"/>
            </a:pPr>
            <a:r>
              <a:rPr lang="tr"/>
              <a:t>Context Menu</a:t>
            </a:r>
            <a:endParaRPr/>
          </a:p>
          <a:p>
            <a:pPr indent="-342900" lvl="0" marL="457200" rtl="0" algn="l">
              <a:spcBef>
                <a:spcPts val="0"/>
              </a:spcBef>
              <a:spcAft>
                <a:spcPts val="0"/>
              </a:spcAft>
              <a:buSzPts val="1800"/>
              <a:buChar char="●"/>
            </a:pPr>
            <a:r>
              <a:rPr lang="tr"/>
              <a:t>Node Badges and Cues</a:t>
            </a:r>
            <a:endParaRPr/>
          </a:p>
        </p:txBody>
      </p:sp>
      <p:sp>
        <p:nvSpPr>
          <p:cNvPr id="389" name="Google Shape;389;p37"/>
          <p:cNvSpPr/>
          <p:nvPr/>
        </p:nvSpPr>
        <p:spPr>
          <a:xfrm>
            <a:off x="336325" y="1387375"/>
            <a:ext cx="2953500" cy="29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90" name="Google Shape;390;p37"/>
          <p:cNvPicPr preferRelativeResize="0"/>
          <p:nvPr/>
        </p:nvPicPr>
        <p:blipFill>
          <a:blip r:embed="rId4">
            <a:alphaModFix/>
          </a:blip>
          <a:stretch>
            <a:fillRect/>
          </a:stretch>
        </p:blipFill>
        <p:spPr>
          <a:xfrm>
            <a:off x="3821800" y="1223713"/>
            <a:ext cx="4971301" cy="3514271"/>
          </a:xfrm>
          <a:prstGeom prst="rect">
            <a:avLst/>
          </a:prstGeom>
          <a:noFill/>
          <a:ln>
            <a:noFill/>
          </a:ln>
        </p:spPr>
      </p:pic>
      <p:sp>
        <p:nvSpPr>
          <p:cNvPr id="391" name="Google Shape;391;p37"/>
          <p:cNvSpPr/>
          <p:nvPr/>
        </p:nvSpPr>
        <p:spPr>
          <a:xfrm>
            <a:off x="336325" y="1681675"/>
            <a:ext cx="3216300" cy="29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92" name="Google Shape;392;p37"/>
          <p:cNvPicPr preferRelativeResize="0"/>
          <p:nvPr/>
        </p:nvPicPr>
        <p:blipFill>
          <a:blip r:embed="rId5">
            <a:alphaModFix/>
          </a:blip>
          <a:stretch>
            <a:fillRect/>
          </a:stretch>
        </p:blipFill>
        <p:spPr>
          <a:xfrm>
            <a:off x="3814775" y="1237300"/>
            <a:ext cx="5148198" cy="3655299"/>
          </a:xfrm>
          <a:prstGeom prst="rect">
            <a:avLst/>
          </a:prstGeom>
          <a:noFill/>
          <a:ln>
            <a:noFill/>
          </a:ln>
        </p:spPr>
      </p:pic>
      <p:sp>
        <p:nvSpPr>
          <p:cNvPr id="393" name="Google Shape;393;p37"/>
          <p:cNvSpPr/>
          <p:nvPr/>
        </p:nvSpPr>
        <p:spPr>
          <a:xfrm>
            <a:off x="336325" y="1975975"/>
            <a:ext cx="3216300" cy="29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4" name="Google Shape;394;p37"/>
          <p:cNvSpPr/>
          <p:nvPr/>
        </p:nvSpPr>
        <p:spPr>
          <a:xfrm>
            <a:off x="336325" y="2270275"/>
            <a:ext cx="3216300" cy="29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95" name="Google Shape;395;p37"/>
          <p:cNvPicPr preferRelativeResize="0"/>
          <p:nvPr/>
        </p:nvPicPr>
        <p:blipFill>
          <a:blip r:embed="rId6">
            <a:alphaModFix/>
          </a:blip>
          <a:stretch>
            <a:fillRect/>
          </a:stretch>
        </p:blipFill>
        <p:spPr>
          <a:xfrm>
            <a:off x="3814763" y="1450313"/>
            <a:ext cx="4851560" cy="3363300"/>
          </a:xfrm>
          <a:prstGeom prst="rect">
            <a:avLst/>
          </a:prstGeom>
          <a:noFill/>
          <a:ln>
            <a:noFill/>
          </a:ln>
        </p:spPr>
      </p:pic>
      <p:pic>
        <p:nvPicPr>
          <p:cNvPr id="396" name="Google Shape;396;p37"/>
          <p:cNvPicPr preferRelativeResize="0"/>
          <p:nvPr/>
        </p:nvPicPr>
        <p:blipFill>
          <a:blip r:embed="rId7">
            <a:alphaModFix/>
          </a:blip>
          <a:stretch>
            <a:fillRect/>
          </a:stretch>
        </p:blipFill>
        <p:spPr>
          <a:xfrm>
            <a:off x="3436863" y="1597850"/>
            <a:ext cx="4919725" cy="2639650"/>
          </a:xfrm>
          <a:prstGeom prst="rect">
            <a:avLst/>
          </a:prstGeom>
          <a:noFill/>
          <a:ln>
            <a:noFill/>
          </a:ln>
        </p:spPr>
      </p:pic>
      <p:sp>
        <p:nvSpPr>
          <p:cNvPr id="397" name="Google Shape;39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Application: </a:t>
            </a:r>
            <a:r>
              <a:rPr lang="tr" sz="2800"/>
              <a:t>Pull Request Reviewer Recommendation</a:t>
            </a:r>
            <a:endParaRPr sz="2800"/>
          </a:p>
        </p:txBody>
      </p:sp>
      <p:pic>
        <p:nvPicPr>
          <p:cNvPr id="403" name="Google Shape;403;p38"/>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04" name="Google Shape;404;p38"/>
          <p:cNvSpPr/>
          <p:nvPr/>
        </p:nvSpPr>
        <p:spPr>
          <a:xfrm>
            <a:off x="3303599" y="1612900"/>
            <a:ext cx="2042100" cy="850200"/>
          </a:xfrm>
          <a:prstGeom prst="roundRect">
            <a:avLst>
              <a:gd fmla="val 50000" name="adj"/>
            </a:avLst>
          </a:prstGeom>
          <a:solidFill>
            <a:srgbClr val="155B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rgbClr val="FFFFFF"/>
                </a:solidFill>
                <a:latin typeface="PT Sans Narrow"/>
                <a:ea typeface="PT Sans Narrow"/>
                <a:cs typeface="PT Sans Narrow"/>
                <a:sym typeface="PT Sans Narrow"/>
              </a:rPr>
              <a:t>Application Logic</a:t>
            </a:r>
            <a:endParaRPr sz="2400">
              <a:solidFill>
                <a:srgbClr val="FFFFFF"/>
              </a:solidFill>
              <a:latin typeface="PT Sans Narrow"/>
              <a:ea typeface="PT Sans Narrow"/>
              <a:cs typeface="PT Sans Narrow"/>
              <a:sym typeface="PT Sans Narrow"/>
            </a:endParaRPr>
          </a:p>
        </p:txBody>
      </p:sp>
      <p:sp>
        <p:nvSpPr>
          <p:cNvPr id="405" name="Google Shape;405;p38"/>
          <p:cNvSpPr/>
          <p:nvPr/>
        </p:nvSpPr>
        <p:spPr>
          <a:xfrm>
            <a:off x="5654048" y="3341045"/>
            <a:ext cx="20421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rgbClr val="FFFFFF"/>
                </a:solidFill>
                <a:latin typeface="PT Sans Narrow"/>
                <a:ea typeface="PT Sans Narrow"/>
                <a:cs typeface="PT Sans Narrow"/>
                <a:sym typeface="PT Sans Narrow"/>
              </a:rPr>
              <a:t>Graph Visualization</a:t>
            </a:r>
            <a:endParaRPr sz="2000">
              <a:solidFill>
                <a:srgbClr val="FFFFFF"/>
              </a:solidFill>
              <a:latin typeface="PT Sans Narrow"/>
              <a:ea typeface="PT Sans Narrow"/>
              <a:cs typeface="PT Sans Narrow"/>
              <a:sym typeface="PT Sans Narrow"/>
            </a:endParaRPr>
          </a:p>
        </p:txBody>
      </p:sp>
      <p:sp>
        <p:nvSpPr>
          <p:cNvPr id="406" name="Google Shape;406;p38"/>
          <p:cNvSpPr/>
          <p:nvPr/>
        </p:nvSpPr>
        <p:spPr>
          <a:xfrm>
            <a:off x="953150" y="3341045"/>
            <a:ext cx="20421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rgbClr val="FFFFFF"/>
                </a:solidFill>
                <a:latin typeface="PT Sans Narrow"/>
                <a:ea typeface="PT Sans Narrow"/>
                <a:cs typeface="PT Sans Narrow"/>
                <a:sym typeface="PT Sans Narrow"/>
              </a:rPr>
              <a:t>Query</a:t>
            </a:r>
            <a:r>
              <a:rPr lang="tr" sz="2000">
                <a:solidFill>
                  <a:srgbClr val="FFFFFF"/>
                </a:solidFill>
                <a:latin typeface="PT Sans Narrow"/>
                <a:ea typeface="PT Sans Narrow"/>
                <a:cs typeface="PT Sans Narrow"/>
                <a:sym typeface="PT Sans Narrow"/>
              </a:rPr>
              <a:t> Logic</a:t>
            </a:r>
            <a:endParaRPr sz="2000">
              <a:solidFill>
                <a:srgbClr val="FFFFFF"/>
              </a:solidFill>
              <a:latin typeface="PT Sans Narrow"/>
              <a:ea typeface="PT Sans Narrow"/>
              <a:cs typeface="PT Sans Narrow"/>
              <a:sym typeface="PT Sans Narrow"/>
            </a:endParaRPr>
          </a:p>
        </p:txBody>
      </p:sp>
      <p:cxnSp>
        <p:nvCxnSpPr>
          <p:cNvPr id="407" name="Google Shape;407;p38"/>
          <p:cNvCxnSpPr>
            <a:stCxn id="404" idx="2"/>
            <a:endCxn id="405" idx="0"/>
          </p:cNvCxnSpPr>
          <p:nvPr/>
        </p:nvCxnSpPr>
        <p:spPr>
          <a:xfrm flipH="1" rot="-5400000">
            <a:off x="5060999" y="1726750"/>
            <a:ext cx="877800" cy="2350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8" name="Google Shape;408;p38"/>
          <p:cNvCxnSpPr>
            <a:stCxn id="406" idx="0"/>
            <a:endCxn id="404" idx="2"/>
          </p:cNvCxnSpPr>
          <p:nvPr/>
        </p:nvCxnSpPr>
        <p:spPr>
          <a:xfrm rot="-5400000">
            <a:off x="2710550" y="1726895"/>
            <a:ext cx="877800" cy="23505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09" name="Google Shape;40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9"/>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15" name="Google Shape;415;p39"/>
          <p:cNvSpPr/>
          <p:nvPr/>
        </p:nvSpPr>
        <p:spPr>
          <a:xfrm>
            <a:off x="254625" y="208057"/>
            <a:ext cx="20421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chemeClr val="lt1"/>
                </a:solidFill>
                <a:latin typeface="PT Sans Narrow"/>
                <a:ea typeface="PT Sans Narrow"/>
                <a:cs typeface="PT Sans Narrow"/>
                <a:sym typeface="PT Sans Narrow"/>
              </a:rPr>
              <a:t>Query Logic</a:t>
            </a:r>
            <a:endParaRPr sz="2000">
              <a:solidFill>
                <a:srgbClr val="FFFFFF"/>
              </a:solidFill>
              <a:latin typeface="PT Sans Narrow"/>
              <a:ea typeface="PT Sans Narrow"/>
              <a:cs typeface="PT Sans Narrow"/>
              <a:sym typeface="PT Sans Narrow"/>
            </a:endParaRPr>
          </a:p>
        </p:txBody>
      </p:sp>
      <p:pic>
        <p:nvPicPr>
          <p:cNvPr id="416" name="Google Shape;416;p39"/>
          <p:cNvPicPr preferRelativeResize="0"/>
          <p:nvPr/>
        </p:nvPicPr>
        <p:blipFill>
          <a:blip r:embed="rId4">
            <a:alphaModFix/>
          </a:blip>
          <a:stretch>
            <a:fillRect/>
          </a:stretch>
        </p:blipFill>
        <p:spPr>
          <a:xfrm>
            <a:off x="4579401" y="113900"/>
            <a:ext cx="2892858" cy="1686101"/>
          </a:xfrm>
          <a:prstGeom prst="rect">
            <a:avLst/>
          </a:prstGeom>
          <a:noFill/>
          <a:ln cap="flat" cmpd="sng" w="9525">
            <a:solidFill>
              <a:schemeClr val="dk2"/>
            </a:solidFill>
            <a:prstDash val="solid"/>
            <a:round/>
            <a:headEnd len="sm" w="sm" type="none"/>
            <a:tailEnd len="sm" w="sm" type="none"/>
          </a:ln>
        </p:spPr>
      </p:pic>
      <p:pic>
        <p:nvPicPr>
          <p:cNvPr id="417" name="Google Shape;417;p39"/>
          <p:cNvPicPr preferRelativeResize="0"/>
          <p:nvPr/>
        </p:nvPicPr>
        <p:blipFill>
          <a:blip r:embed="rId5">
            <a:alphaModFix/>
          </a:blip>
          <a:stretch>
            <a:fillRect/>
          </a:stretch>
        </p:blipFill>
        <p:spPr>
          <a:xfrm>
            <a:off x="444500" y="1614900"/>
            <a:ext cx="3664750" cy="1772100"/>
          </a:xfrm>
          <a:prstGeom prst="rect">
            <a:avLst/>
          </a:prstGeom>
          <a:noFill/>
          <a:ln cap="flat" cmpd="sng" w="9525">
            <a:solidFill>
              <a:schemeClr val="dk2"/>
            </a:solidFill>
            <a:prstDash val="solid"/>
            <a:round/>
            <a:headEnd len="sm" w="sm" type="none"/>
            <a:tailEnd len="sm" w="sm" type="none"/>
          </a:ln>
        </p:spPr>
      </p:pic>
      <p:pic>
        <p:nvPicPr>
          <p:cNvPr id="418" name="Google Shape;418;p39"/>
          <p:cNvPicPr preferRelativeResize="0"/>
          <p:nvPr/>
        </p:nvPicPr>
        <p:blipFill>
          <a:blip r:embed="rId6">
            <a:alphaModFix/>
          </a:blip>
          <a:stretch>
            <a:fillRect/>
          </a:stretch>
        </p:blipFill>
        <p:spPr>
          <a:xfrm>
            <a:off x="5379424" y="2013850"/>
            <a:ext cx="3304701" cy="1970200"/>
          </a:xfrm>
          <a:prstGeom prst="rect">
            <a:avLst/>
          </a:prstGeom>
          <a:noFill/>
          <a:ln cap="flat" cmpd="sng" w="9525">
            <a:solidFill>
              <a:schemeClr val="dk2"/>
            </a:solidFill>
            <a:prstDash val="solid"/>
            <a:round/>
            <a:headEnd len="sm" w="sm" type="none"/>
            <a:tailEnd len="sm" w="sm" type="none"/>
          </a:ln>
        </p:spPr>
      </p:pic>
      <p:pic>
        <p:nvPicPr>
          <p:cNvPr id="419" name="Google Shape;419;p39"/>
          <p:cNvPicPr preferRelativeResize="0"/>
          <p:nvPr/>
        </p:nvPicPr>
        <p:blipFill>
          <a:blip r:embed="rId7">
            <a:alphaModFix/>
          </a:blip>
          <a:stretch>
            <a:fillRect/>
          </a:stretch>
        </p:blipFill>
        <p:spPr>
          <a:xfrm>
            <a:off x="254625" y="3634850"/>
            <a:ext cx="4543827" cy="1240200"/>
          </a:xfrm>
          <a:prstGeom prst="rect">
            <a:avLst/>
          </a:prstGeom>
          <a:noFill/>
          <a:ln cap="flat" cmpd="sng" w="9525">
            <a:solidFill>
              <a:schemeClr val="dk2"/>
            </a:solidFill>
            <a:prstDash val="solid"/>
            <a:round/>
            <a:headEnd len="sm" w="sm" type="none"/>
            <a:tailEnd len="sm" w="sm" type="none"/>
          </a:ln>
        </p:spPr>
      </p:pic>
      <p:cxnSp>
        <p:nvCxnSpPr>
          <p:cNvPr id="420" name="Google Shape;420;p39"/>
          <p:cNvCxnSpPr>
            <a:stCxn id="416" idx="1"/>
            <a:endCxn id="417" idx="0"/>
          </p:cNvCxnSpPr>
          <p:nvPr/>
        </p:nvCxnSpPr>
        <p:spPr>
          <a:xfrm flipH="1">
            <a:off x="2276901" y="956950"/>
            <a:ext cx="2302500" cy="657900"/>
          </a:xfrm>
          <a:prstGeom prst="curvedConnector2">
            <a:avLst/>
          </a:prstGeom>
          <a:noFill/>
          <a:ln cap="flat" cmpd="sng" w="9525">
            <a:solidFill>
              <a:schemeClr val="dk2"/>
            </a:solidFill>
            <a:prstDash val="solid"/>
            <a:round/>
            <a:headEnd len="med" w="med" type="none"/>
            <a:tailEnd len="med" w="med" type="triangle"/>
          </a:ln>
        </p:spPr>
      </p:cxnSp>
      <p:cxnSp>
        <p:nvCxnSpPr>
          <p:cNvPr id="421" name="Google Shape;421;p39"/>
          <p:cNvCxnSpPr>
            <a:stCxn id="417" idx="3"/>
            <a:endCxn id="418" idx="1"/>
          </p:cNvCxnSpPr>
          <p:nvPr/>
        </p:nvCxnSpPr>
        <p:spPr>
          <a:xfrm>
            <a:off x="4109250" y="2500950"/>
            <a:ext cx="1270200" cy="4980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422" name="Google Shape;422;p39"/>
          <p:cNvCxnSpPr>
            <a:stCxn id="418" idx="2"/>
            <a:endCxn id="419" idx="3"/>
          </p:cNvCxnSpPr>
          <p:nvPr/>
        </p:nvCxnSpPr>
        <p:spPr>
          <a:xfrm rot="5400000">
            <a:off x="5779725" y="3002900"/>
            <a:ext cx="270900" cy="2233200"/>
          </a:xfrm>
          <a:prstGeom prst="curvedConnector2">
            <a:avLst/>
          </a:prstGeom>
          <a:noFill/>
          <a:ln cap="flat" cmpd="sng" w="9525">
            <a:solidFill>
              <a:schemeClr val="dk2"/>
            </a:solidFill>
            <a:prstDash val="solid"/>
            <a:round/>
            <a:headEnd len="med" w="med" type="none"/>
            <a:tailEnd len="med" w="med" type="triangle"/>
          </a:ln>
        </p:spPr>
      </p:cxnSp>
      <p:sp>
        <p:nvSpPr>
          <p:cNvPr id="423" name="Google Shape;423;p39"/>
          <p:cNvSpPr/>
          <p:nvPr/>
        </p:nvSpPr>
        <p:spPr>
          <a:xfrm>
            <a:off x="444500" y="1941275"/>
            <a:ext cx="1714500" cy="21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4" name="Google Shape;424;p39"/>
          <p:cNvSpPr/>
          <p:nvPr/>
        </p:nvSpPr>
        <p:spPr>
          <a:xfrm>
            <a:off x="582225" y="2392050"/>
            <a:ext cx="1714500" cy="21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5" name="Google Shape;425;p39"/>
          <p:cNvSpPr txBox="1"/>
          <p:nvPr/>
        </p:nvSpPr>
        <p:spPr>
          <a:xfrm>
            <a:off x="7429500" y="1846250"/>
            <a:ext cx="10251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0000"/>
              </a:solidFill>
              <a:latin typeface="Open Sans"/>
              <a:ea typeface="Open Sans"/>
              <a:cs typeface="Open Sans"/>
              <a:sym typeface="Open Sans"/>
            </a:endParaRPr>
          </a:p>
        </p:txBody>
      </p:sp>
      <p:sp>
        <p:nvSpPr>
          <p:cNvPr id="426" name="Google Shape;42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0"/>
          <p:cNvPicPr preferRelativeResize="0"/>
          <p:nvPr/>
        </p:nvPicPr>
        <p:blipFill>
          <a:blip r:embed="rId3">
            <a:alphaModFix/>
          </a:blip>
          <a:stretch>
            <a:fillRect/>
          </a:stretch>
        </p:blipFill>
        <p:spPr>
          <a:xfrm>
            <a:off x="7850200" y="113900"/>
            <a:ext cx="1067025" cy="1038525"/>
          </a:xfrm>
          <a:prstGeom prst="rect">
            <a:avLst/>
          </a:prstGeom>
          <a:noFill/>
          <a:ln>
            <a:noFill/>
          </a:ln>
        </p:spPr>
      </p:pic>
      <p:cxnSp>
        <p:nvCxnSpPr>
          <p:cNvPr id="432" name="Google Shape;432;p40"/>
          <p:cNvCxnSpPr>
            <a:stCxn id="433" idx="3"/>
            <a:endCxn id="434" idx="1"/>
          </p:cNvCxnSpPr>
          <p:nvPr/>
        </p:nvCxnSpPr>
        <p:spPr>
          <a:xfrm>
            <a:off x="2567325" y="633150"/>
            <a:ext cx="1297200" cy="1166700"/>
          </a:xfrm>
          <a:prstGeom prst="curvedConnector3">
            <a:avLst>
              <a:gd fmla="val 49997" name="adj1"/>
            </a:avLst>
          </a:prstGeom>
          <a:noFill/>
          <a:ln cap="flat" cmpd="sng" w="9525">
            <a:solidFill>
              <a:schemeClr val="dk2"/>
            </a:solidFill>
            <a:prstDash val="solid"/>
            <a:round/>
            <a:headEnd len="med" w="med" type="none"/>
            <a:tailEnd len="med" w="med" type="triangle"/>
          </a:ln>
        </p:spPr>
      </p:cxnSp>
      <p:sp>
        <p:nvSpPr>
          <p:cNvPr id="435" name="Google Shape;435;p40"/>
          <p:cNvSpPr txBox="1"/>
          <p:nvPr/>
        </p:nvSpPr>
        <p:spPr>
          <a:xfrm>
            <a:off x="7429500" y="1846250"/>
            <a:ext cx="10251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0000"/>
              </a:solidFill>
              <a:latin typeface="Open Sans"/>
              <a:ea typeface="Open Sans"/>
              <a:cs typeface="Open Sans"/>
              <a:sym typeface="Open Sans"/>
            </a:endParaRPr>
          </a:p>
        </p:txBody>
      </p:sp>
      <p:sp>
        <p:nvSpPr>
          <p:cNvPr id="433" name="Google Shape;433;p40"/>
          <p:cNvSpPr/>
          <p:nvPr/>
        </p:nvSpPr>
        <p:spPr>
          <a:xfrm>
            <a:off x="254625" y="208050"/>
            <a:ext cx="23127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chemeClr val="lt1"/>
                </a:solidFill>
                <a:latin typeface="PT Sans Narrow"/>
                <a:ea typeface="PT Sans Narrow"/>
                <a:cs typeface="PT Sans Narrow"/>
                <a:sym typeface="PT Sans Narrow"/>
              </a:rPr>
              <a:t>Graph Visualization</a:t>
            </a:r>
            <a:endParaRPr sz="2000">
              <a:solidFill>
                <a:srgbClr val="FFFFFF"/>
              </a:solidFill>
              <a:latin typeface="PT Sans Narrow"/>
              <a:ea typeface="PT Sans Narrow"/>
              <a:cs typeface="PT Sans Narrow"/>
              <a:sym typeface="PT Sans Narrow"/>
            </a:endParaRPr>
          </a:p>
        </p:txBody>
      </p:sp>
      <p:pic>
        <p:nvPicPr>
          <p:cNvPr id="434" name="Google Shape;434;p40"/>
          <p:cNvPicPr preferRelativeResize="0"/>
          <p:nvPr/>
        </p:nvPicPr>
        <p:blipFill rotWithShape="1">
          <a:blip r:embed="rId4">
            <a:alphaModFix/>
          </a:blip>
          <a:srcRect b="9860" l="10287" r="26906" t="12925"/>
          <a:stretch/>
        </p:blipFill>
        <p:spPr>
          <a:xfrm>
            <a:off x="3864450" y="551225"/>
            <a:ext cx="3565051" cy="2497526"/>
          </a:xfrm>
          <a:prstGeom prst="rect">
            <a:avLst/>
          </a:prstGeom>
          <a:noFill/>
          <a:ln cap="flat" cmpd="sng" w="9525">
            <a:solidFill>
              <a:schemeClr val="dk2"/>
            </a:solidFill>
            <a:prstDash val="solid"/>
            <a:round/>
            <a:headEnd len="sm" w="sm" type="none"/>
            <a:tailEnd len="sm" w="sm" type="none"/>
          </a:ln>
        </p:spPr>
      </p:pic>
      <p:sp>
        <p:nvSpPr>
          <p:cNvPr id="436" name="Google Shape;436;p40"/>
          <p:cNvSpPr txBox="1"/>
          <p:nvPr/>
        </p:nvSpPr>
        <p:spPr>
          <a:xfrm>
            <a:off x="3864525" y="113900"/>
            <a:ext cx="1660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Clustering</a:t>
            </a:r>
            <a:endParaRPr sz="1800">
              <a:solidFill>
                <a:schemeClr val="dk2"/>
              </a:solidFill>
              <a:latin typeface="Open Sans"/>
              <a:ea typeface="Open Sans"/>
              <a:cs typeface="Open Sans"/>
              <a:sym typeface="Open Sans"/>
            </a:endParaRPr>
          </a:p>
        </p:txBody>
      </p:sp>
      <p:pic>
        <p:nvPicPr>
          <p:cNvPr id="437" name="Google Shape;437;p40"/>
          <p:cNvPicPr preferRelativeResize="0"/>
          <p:nvPr/>
        </p:nvPicPr>
        <p:blipFill rotWithShape="1">
          <a:blip r:embed="rId5">
            <a:alphaModFix/>
          </a:blip>
          <a:srcRect b="15815" l="10425" r="8694" t="6315"/>
          <a:stretch/>
        </p:blipFill>
        <p:spPr>
          <a:xfrm>
            <a:off x="524300" y="2823525"/>
            <a:ext cx="2195276" cy="1712200"/>
          </a:xfrm>
          <a:prstGeom prst="rect">
            <a:avLst/>
          </a:prstGeom>
          <a:noFill/>
          <a:ln cap="flat" cmpd="sng" w="9525">
            <a:solidFill>
              <a:schemeClr val="dk2"/>
            </a:solidFill>
            <a:prstDash val="solid"/>
            <a:round/>
            <a:headEnd len="sm" w="sm" type="none"/>
            <a:tailEnd len="sm" w="sm" type="none"/>
          </a:ln>
        </p:spPr>
      </p:pic>
      <p:sp>
        <p:nvSpPr>
          <p:cNvPr id="438" name="Google Shape;438;p40"/>
          <p:cNvSpPr txBox="1"/>
          <p:nvPr/>
        </p:nvSpPr>
        <p:spPr>
          <a:xfrm>
            <a:off x="524300" y="2404400"/>
            <a:ext cx="28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Node Badges</a:t>
            </a:r>
            <a:endParaRPr/>
          </a:p>
        </p:txBody>
      </p:sp>
      <p:cxnSp>
        <p:nvCxnSpPr>
          <p:cNvPr id="439" name="Google Shape;439;p40"/>
          <p:cNvCxnSpPr>
            <a:stCxn id="434" idx="2"/>
            <a:endCxn id="437" idx="3"/>
          </p:cNvCxnSpPr>
          <p:nvPr/>
        </p:nvCxnSpPr>
        <p:spPr>
          <a:xfrm rot="5400000">
            <a:off x="3867826" y="1900501"/>
            <a:ext cx="630900" cy="2927400"/>
          </a:xfrm>
          <a:prstGeom prst="curvedConnector2">
            <a:avLst/>
          </a:prstGeom>
          <a:noFill/>
          <a:ln cap="flat" cmpd="sng" w="9525">
            <a:solidFill>
              <a:schemeClr val="dk2"/>
            </a:solidFill>
            <a:prstDash val="solid"/>
            <a:round/>
            <a:headEnd len="med" w="med" type="none"/>
            <a:tailEnd len="med" w="med" type="triangle"/>
          </a:ln>
        </p:spPr>
      </p:cxnSp>
      <p:pic>
        <p:nvPicPr>
          <p:cNvPr id="440" name="Google Shape;440;p40"/>
          <p:cNvPicPr preferRelativeResize="0"/>
          <p:nvPr/>
        </p:nvPicPr>
        <p:blipFill rotWithShape="1">
          <a:blip r:embed="rId6">
            <a:alphaModFix/>
          </a:blip>
          <a:srcRect b="8642" l="8568" r="10137" t="2901"/>
          <a:stretch/>
        </p:blipFill>
        <p:spPr>
          <a:xfrm>
            <a:off x="7202700" y="1714500"/>
            <a:ext cx="1660199" cy="2322299"/>
          </a:xfrm>
          <a:prstGeom prst="rect">
            <a:avLst/>
          </a:prstGeom>
          <a:noFill/>
          <a:ln cap="flat" cmpd="sng" w="9525">
            <a:solidFill>
              <a:schemeClr val="dk2"/>
            </a:solidFill>
            <a:prstDash val="solid"/>
            <a:round/>
            <a:headEnd len="sm" w="sm" type="none"/>
            <a:tailEnd len="sm" w="sm" type="none"/>
          </a:ln>
        </p:spPr>
      </p:pic>
      <p:sp>
        <p:nvSpPr>
          <p:cNvPr id="441" name="Google Shape;44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Application: Bug Tracking (BT) Process Anomaly Detection</a:t>
            </a:r>
            <a:endParaRPr sz="2800"/>
          </a:p>
        </p:txBody>
      </p:sp>
      <p:pic>
        <p:nvPicPr>
          <p:cNvPr id="447" name="Google Shape;447;p41"/>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448" name="Google Shape;448;p41"/>
          <p:cNvPicPr preferRelativeResize="0"/>
          <p:nvPr/>
        </p:nvPicPr>
        <p:blipFill>
          <a:blip r:embed="rId4">
            <a:alphaModFix/>
          </a:blip>
          <a:stretch>
            <a:fillRect/>
          </a:stretch>
        </p:blipFill>
        <p:spPr>
          <a:xfrm>
            <a:off x="311700" y="3227625"/>
            <a:ext cx="3255950" cy="1567675"/>
          </a:xfrm>
          <a:prstGeom prst="rect">
            <a:avLst/>
          </a:prstGeom>
          <a:noFill/>
          <a:ln cap="flat" cmpd="sng" w="9525">
            <a:solidFill>
              <a:schemeClr val="dk2"/>
            </a:solidFill>
            <a:prstDash val="solid"/>
            <a:round/>
            <a:headEnd len="sm" w="sm" type="none"/>
            <a:tailEnd len="sm" w="sm" type="none"/>
          </a:ln>
        </p:spPr>
      </p:pic>
      <p:sp>
        <p:nvSpPr>
          <p:cNvPr id="449" name="Google Shape;449;p41"/>
          <p:cNvSpPr/>
          <p:nvPr/>
        </p:nvSpPr>
        <p:spPr>
          <a:xfrm>
            <a:off x="3838824" y="1086750"/>
            <a:ext cx="2042100" cy="850200"/>
          </a:xfrm>
          <a:prstGeom prst="roundRect">
            <a:avLst>
              <a:gd fmla="val 50000" name="adj"/>
            </a:avLst>
          </a:prstGeom>
          <a:solidFill>
            <a:srgbClr val="155B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rgbClr val="FFFFFF"/>
                </a:solidFill>
                <a:latin typeface="PT Sans Narrow"/>
                <a:ea typeface="PT Sans Narrow"/>
                <a:cs typeface="PT Sans Narrow"/>
                <a:sym typeface="PT Sans Narrow"/>
              </a:rPr>
              <a:t>Application Logic</a:t>
            </a:r>
            <a:endParaRPr sz="2400">
              <a:solidFill>
                <a:srgbClr val="FFFFFF"/>
              </a:solidFill>
              <a:latin typeface="PT Sans Narrow"/>
              <a:ea typeface="PT Sans Narrow"/>
              <a:cs typeface="PT Sans Narrow"/>
              <a:sym typeface="PT Sans Narrow"/>
            </a:endParaRPr>
          </a:p>
        </p:txBody>
      </p:sp>
      <p:sp>
        <p:nvSpPr>
          <p:cNvPr id="450" name="Google Shape;450;p41"/>
          <p:cNvSpPr/>
          <p:nvPr/>
        </p:nvSpPr>
        <p:spPr>
          <a:xfrm>
            <a:off x="6524923" y="2146645"/>
            <a:ext cx="20421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rgbClr val="FFFFFF"/>
                </a:solidFill>
                <a:latin typeface="PT Sans Narrow"/>
                <a:ea typeface="PT Sans Narrow"/>
                <a:cs typeface="PT Sans Narrow"/>
                <a:sym typeface="PT Sans Narrow"/>
              </a:rPr>
              <a:t>Graph Visualization</a:t>
            </a:r>
            <a:endParaRPr sz="2000">
              <a:solidFill>
                <a:srgbClr val="FFFFFF"/>
              </a:solidFill>
              <a:latin typeface="PT Sans Narrow"/>
              <a:ea typeface="PT Sans Narrow"/>
              <a:cs typeface="PT Sans Narrow"/>
              <a:sym typeface="PT Sans Narrow"/>
            </a:endParaRPr>
          </a:p>
        </p:txBody>
      </p:sp>
      <p:sp>
        <p:nvSpPr>
          <p:cNvPr id="451" name="Google Shape;451;p41"/>
          <p:cNvSpPr/>
          <p:nvPr/>
        </p:nvSpPr>
        <p:spPr>
          <a:xfrm>
            <a:off x="726375" y="2146645"/>
            <a:ext cx="2042100" cy="850200"/>
          </a:xfrm>
          <a:prstGeom prst="roundRect">
            <a:avLst>
              <a:gd fmla="val 50000" name="adj"/>
            </a:avLst>
          </a:prstGeom>
          <a:solidFill>
            <a:srgbClr val="1D7E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2000">
                <a:solidFill>
                  <a:schemeClr val="lt1"/>
                </a:solidFill>
                <a:latin typeface="PT Sans Narrow"/>
                <a:ea typeface="PT Sans Narrow"/>
                <a:cs typeface="PT Sans Narrow"/>
                <a:sym typeface="PT Sans Narrow"/>
              </a:rPr>
              <a:t>Query Logic</a:t>
            </a:r>
            <a:endParaRPr sz="2000">
              <a:solidFill>
                <a:srgbClr val="FFFFFF"/>
              </a:solidFill>
              <a:latin typeface="PT Sans Narrow"/>
              <a:ea typeface="PT Sans Narrow"/>
              <a:cs typeface="PT Sans Narrow"/>
              <a:sym typeface="PT Sans Narrow"/>
            </a:endParaRPr>
          </a:p>
        </p:txBody>
      </p:sp>
      <p:cxnSp>
        <p:nvCxnSpPr>
          <p:cNvPr id="452" name="Google Shape;452;p41"/>
          <p:cNvCxnSpPr>
            <a:stCxn id="449" idx="2"/>
            <a:endCxn id="450" idx="0"/>
          </p:cNvCxnSpPr>
          <p:nvPr/>
        </p:nvCxnSpPr>
        <p:spPr>
          <a:xfrm flipH="1" rot="-5400000">
            <a:off x="6098124" y="698700"/>
            <a:ext cx="209700" cy="2686200"/>
          </a:xfrm>
          <a:prstGeom prst="bentConnector3">
            <a:avLst>
              <a:gd fmla="val 49999" name="adj1"/>
            </a:avLst>
          </a:prstGeom>
          <a:noFill/>
          <a:ln cap="flat" cmpd="sng" w="9525">
            <a:solidFill>
              <a:srgbClr val="C2C2C2"/>
            </a:solidFill>
            <a:prstDash val="solid"/>
            <a:round/>
            <a:headEnd len="sm" w="sm" type="none"/>
            <a:tailEnd len="sm" w="sm" type="none"/>
          </a:ln>
        </p:spPr>
      </p:cxnSp>
      <p:cxnSp>
        <p:nvCxnSpPr>
          <p:cNvPr id="453" name="Google Shape;453;p41"/>
          <p:cNvCxnSpPr>
            <a:stCxn id="451" idx="0"/>
            <a:endCxn id="449" idx="2"/>
          </p:cNvCxnSpPr>
          <p:nvPr/>
        </p:nvCxnSpPr>
        <p:spPr>
          <a:xfrm rot="-5400000">
            <a:off x="3198825" y="485545"/>
            <a:ext cx="209700" cy="3112500"/>
          </a:xfrm>
          <a:prstGeom prst="bentConnector3">
            <a:avLst>
              <a:gd fmla="val 49999" name="adj1"/>
            </a:avLst>
          </a:prstGeom>
          <a:noFill/>
          <a:ln cap="flat" cmpd="sng" w="9525">
            <a:solidFill>
              <a:srgbClr val="C2C2C2"/>
            </a:solidFill>
            <a:prstDash val="solid"/>
            <a:round/>
            <a:headEnd len="sm" w="sm" type="none"/>
            <a:tailEnd len="sm" w="sm" type="none"/>
          </a:ln>
        </p:spPr>
      </p:cxnSp>
      <p:pic>
        <p:nvPicPr>
          <p:cNvPr id="454" name="Google Shape;454;p41"/>
          <p:cNvPicPr preferRelativeResize="0"/>
          <p:nvPr/>
        </p:nvPicPr>
        <p:blipFill rotWithShape="1">
          <a:blip r:embed="rId5">
            <a:alphaModFix/>
          </a:blip>
          <a:srcRect b="0" l="0" r="-2155" t="40266"/>
          <a:stretch/>
        </p:blipFill>
        <p:spPr>
          <a:xfrm>
            <a:off x="5268475" y="3114951"/>
            <a:ext cx="3648751" cy="1793024"/>
          </a:xfrm>
          <a:prstGeom prst="rect">
            <a:avLst/>
          </a:prstGeom>
          <a:noFill/>
          <a:ln cap="flat" cmpd="sng" w="9525">
            <a:solidFill>
              <a:schemeClr val="dk2"/>
            </a:solidFill>
            <a:prstDash val="solid"/>
            <a:round/>
            <a:headEnd len="sm" w="sm" type="none"/>
            <a:tailEnd len="sm" w="sm" type="none"/>
          </a:ln>
        </p:spPr>
      </p:pic>
      <p:sp>
        <p:nvSpPr>
          <p:cNvPr id="455" name="Google Shape;45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Pre-Survey</a:t>
            </a:r>
            <a:r>
              <a:rPr lang="tr"/>
              <a:t> Questions</a:t>
            </a:r>
            <a:endParaRPr/>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1" name="Google Shape;461;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2" name="Google Shape;462;p42"/>
          <p:cNvPicPr preferRelativeResize="0"/>
          <p:nvPr/>
        </p:nvPicPr>
        <p:blipFill>
          <a:blip r:embed="rId3">
            <a:alphaModFix/>
          </a:blip>
          <a:stretch>
            <a:fillRect/>
          </a:stretch>
        </p:blipFill>
        <p:spPr>
          <a:xfrm>
            <a:off x="393350" y="147050"/>
            <a:ext cx="7780024" cy="4774125"/>
          </a:xfrm>
          <a:prstGeom prst="rect">
            <a:avLst/>
          </a:prstGeom>
          <a:noFill/>
          <a:ln>
            <a:noFill/>
          </a:ln>
        </p:spPr>
      </p:pic>
      <p:sp>
        <p:nvSpPr>
          <p:cNvPr id="463" name="Google Shape;46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User Trial</a:t>
            </a:r>
            <a:endParaRPr/>
          </a:p>
        </p:txBody>
      </p:sp>
      <p:pic>
        <p:nvPicPr>
          <p:cNvPr id="469" name="Google Shape;469;p43"/>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70" name="Google Shape;470;p43"/>
          <p:cNvSpPr txBox="1"/>
          <p:nvPr/>
        </p:nvSpPr>
        <p:spPr>
          <a:xfrm>
            <a:off x="1056875" y="3090125"/>
            <a:ext cx="54555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471" name="Google Shape;47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472" name="Google Shape;472;p43"/>
          <p:cNvSpPr txBox="1"/>
          <p:nvPr/>
        </p:nvSpPr>
        <p:spPr>
          <a:xfrm>
            <a:off x="220900" y="672600"/>
            <a:ext cx="2990700" cy="12264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latin typeface="Open Sans"/>
                <a:ea typeface="Open Sans"/>
                <a:cs typeface="Open Sans"/>
                <a:sym typeface="Open Sans"/>
              </a:rPr>
              <a:t>WiFi Name: SAA24</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rPr lang="tr" sz="1800">
                <a:solidFill>
                  <a:schemeClr val="dk2"/>
                </a:solidFill>
                <a:latin typeface="Open Sans"/>
                <a:ea typeface="Open Sans"/>
                <a:cs typeface="Open Sans"/>
                <a:sym typeface="Open Sans"/>
              </a:rPr>
              <a:t>WiFi Password: SAAr@cks</a:t>
            </a:r>
            <a:endParaRPr sz="1800">
              <a:solidFill>
                <a:schemeClr val="dk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Question Session</a:t>
            </a:r>
            <a:endParaRPr/>
          </a:p>
        </p:txBody>
      </p:sp>
      <p:pic>
        <p:nvPicPr>
          <p:cNvPr id="478" name="Google Shape;478;p44"/>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79" name="Google Shape;47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5"/>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85" name="Google Shape;485;p45"/>
          <p:cNvSpPr txBox="1"/>
          <p:nvPr/>
        </p:nvSpPr>
        <p:spPr>
          <a:xfrm>
            <a:off x="294025" y="1090225"/>
            <a:ext cx="3632400" cy="396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PT Sans Narrow"/>
              <a:buAutoNum type="arabicPeriod"/>
            </a:pPr>
            <a:r>
              <a:rPr lang="tr" sz="1800">
                <a:latin typeface="PT Sans Narrow"/>
                <a:ea typeface="PT Sans Narrow"/>
                <a:cs typeface="PT Sans Narrow"/>
                <a:sym typeface="PT Sans Narrow"/>
              </a:rPr>
              <a:t>Do you think the proposed software artifact graph model represents key insights in your typical software development project? (check Figure 1)</a:t>
            </a:r>
            <a:endParaRPr sz="1800">
              <a:latin typeface="PT Sans Narrow"/>
              <a:ea typeface="PT Sans Narrow"/>
              <a:cs typeface="PT Sans Narrow"/>
              <a:sym typeface="PT Sans Narrow"/>
            </a:endParaRPr>
          </a:p>
          <a:p>
            <a:pPr indent="-342900" lvl="1" marL="914400" rtl="0" algn="l">
              <a:lnSpc>
                <a:spcPct val="115000"/>
              </a:lnSpc>
              <a:spcBef>
                <a:spcPts val="0"/>
              </a:spcBef>
              <a:spcAft>
                <a:spcPts val="0"/>
              </a:spcAft>
              <a:buSzPts val="1800"/>
              <a:buFont typeface="PT Sans Narrow"/>
              <a:buAutoNum type="alphaLcPeriod"/>
            </a:pPr>
            <a:r>
              <a:rPr lang="tr" sz="1800">
                <a:latin typeface="PT Sans Narrow"/>
                <a:ea typeface="PT Sans Narrow"/>
                <a:cs typeface="PT Sans Narrow"/>
                <a:sym typeface="PT Sans Narrow"/>
              </a:rPr>
              <a:t>Provide your opinion on the selected software artifacts and their traceability relationships.</a:t>
            </a:r>
            <a:endParaRPr sz="1800">
              <a:latin typeface="PT Sans Narrow"/>
              <a:ea typeface="PT Sans Narrow"/>
              <a:cs typeface="PT Sans Narrow"/>
              <a:sym typeface="PT Sans Narrow"/>
            </a:endParaRPr>
          </a:p>
          <a:p>
            <a:pPr indent="-342900" lvl="1" marL="914400" rtl="0" algn="l">
              <a:lnSpc>
                <a:spcPct val="115000"/>
              </a:lnSpc>
              <a:spcBef>
                <a:spcPts val="0"/>
              </a:spcBef>
              <a:spcAft>
                <a:spcPts val="0"/>
              </a:spcAft>
              <a:buSzPts val="1800"/>
              <a:buFont typeface="PT Sans Narrow"/>
              <a:buAutoNum type="alphaLcPeriod"/>
            </a:pPr>
            <a:r>
              <a:rPr lang="tr" sz="1800">
                <a:latin typeface="PT Sans Narrow"/>
                <a:ea typeface="PT Sans Narrow"/>
                <a:cs typeface="PT Sans Narrow"/>
                <a:sym typeface="PT Sans Narrow"/>
              </a:rPr>
              <a:t>What types of software artifacts or relations can be added to the artifact traceability graph representation used in SAA?</a:t>
            </a:r>
            <a:endParaRPr sz="2100">
              <a:latin typeface="PT Sans Narrow"/>
              <a:ea typeface="PT Sans Narrow"/>
              <a:cs typeface="PT Sans Narrow"/>
              <a:sym typeface="PT Sans Narrow"/>
            </a:endParaRPr>
          </a:p>
        </p:txBody>
      </p:sp>
      <p:pic>
        <p:nvPicPr>
          <p:cNvPr id="486" name="Google Shape;486;p45"/>
          <p:cNvPicPr preferRelativeResize="0"/>
          <p:nvPr/>
        </p:nvPicPr>
        <p:blipFill rotWithShape="1">
          <a:blip r:embed="rId4">
            <a:alphaModFix/>
          </a:blip>
          <a:srcRect b="25412" l="0" r="0" t="0"/>
          <a:stretch/>
        </p:blipFill>
        <p:spPr>
          <a:xfrm>
            <a:off x="4863750" y="1944400"/>
            <a:ext cx="4160849" cy="2424202"/>
          </a:xfrm>
          <a:prstGeom prst="rect">
            <a:avLst/>
          </a:prstGeom>
          <a:noFill/>
          <a:ln>
            <a:noFill/>
          </a:ln>
        </p:spPr>
      </p:pic>
      <p:sp>
        <p:nvSpPr>
          <p:cNvPr id="487" name="Google Shape;48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488" name="Google Shape;488;p45"/>
          <p:cNvSpPr txBox="1"/>
          <p:nvPr>
            <p:ph type="title"/>
          </p:nvPr>
        </p:nvSpPr>
        <p:spPr>
          <a:xfrm>
            <a:off x="0" y="3334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Graph Model</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6"/>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494" name="Google Shape;49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pic>
        <p:nvPicPr>
          <p:cNvPr id="495" name="Google Shape;495;p46"/>
          <p:cNvPicPr preferRelativeResize="0"/>
          <p:nvPr/>
        </p:nvPicPr>
        <p:blipFill>
          <a:blip r:embed="rId4">
            <a:alphaModFix/>
          </a:blip>
          <a:stretch>
            <a:fillRect/>
          </a:stretch>
        </p:blipFill>
        <p:spPr>
          <a:xfrm>
            <a:off x="1684325" y="113900"/>
            <a:ext cx="4529195"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7"/>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501" name="Google Shape;501;p47"/>
          <p:cNvSpPr txBox="1"/>
          <p:nvPr/>
        </p:nvSpPr>
        <p:spPr>
          <a:xfrm>
            <a:off x="390863" y="879525"/>
            <a:ext cx="6892200" cy="12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2100">
                <a:latin typeface="PT Sans Narrow"/>
                <a:ea typeface="PT Sans Narrow"/>
                <a:cs typeface="PT Sans Narrow"/>
                <a:sym typeface="PT Sans Narrow"/>
              </a:rPr>
              <a:t>2.  Do you think the proposed framework is applicable for integrating different types of analysis? If yes, what kind of analysis? If not, why not?</a:t>
            </a:r>
            <a:endParaRPr sz="2800">
              <a:latin typeface="PT Sans Narrow"/>
              <a:ea typeface="PT Sans Narrow"/>
              <a:cs typeface="PT Sans Narrow"/>
              <a:sym typeface="PT Sans Narrow"/>
            </a:endParaRPr>
          </a:p>
          <a:p>
            <a:pPr indent="0" lvl="0" marL="0" rtl="0" algn="l">
              <a:lnSpc>
                <a:spcPct val="150000"/>
              </a:lnSpc>
              <a:spcBef>
                <a:spcPts val="0"/>
              </a:spcBef>
              <a:spcAft>
                <a:spcPts val="0"/>
              </a:spcAft>
              <a:buNone/>
            </a:pPr>
            <a:r>
              <a:t/>
            </a:r>
            <a:endParaRPr sz="2100">
              <a:latin typeface="PT Sans Narrow"/>
              <a:ea typeface="PT Sans Narrow"/>
              <a:cs typeface="PT Sans Narrow"/>
              <a:sym typeface="PT Sans Narrow"/>
            </a:endParaRPr>
          </a:p>
        </p:txBody>
      </p:sp>
      <p:pic>
        <p:nvPicPr>
          <p:cNvPr id="502" name="Google Shape;502;p47"/>
          <p:cNvPicPr preferRelativeResize="0"/>
          <p:nvPr/>
        </p:nvPicPr>
        <p:blipFill rotWithShape="1">
          <a:blip r:embed="rId4">
            <a:alphaModFix/>
          </a:blip>
          <a:srcRect b="0" l="1018" r="1018" t="0"/>
          <a:stretch/>
        </p:blipFill>
        <p:spPr>
          <a:xfrm>
            <a:off x="2270125" y="1800000"/>
            <a:ext cx="3133675" cy="3040825"/>
          </a:xfrm>
          <a:prstGeom prst="rect">
            <a:avLst/>
          </a:prstGeom>
          <a:noFill/>
          <a:ln>
            <a:noFill/>
          </a:ln>
        </p:spPr>
      </p:pic>
      <p:sp>
        <p:nvSpPr>
          <p:cNvPr id="503" name="Google Shape;50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504" name="Google Shape;504;p47"/>
          <p:cNvSpPr txBox="1"/>
          <p:nvPr>
            <p:ph type="title"/>
          </p:nvPr>
        </p:nvSpPr>
        <p:spPr>
          <a:xfrm>
            <a:off x="107575" y="1721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Additional </a:t>
            </a:r>
            <a:r>
              <a:rPr lang="tr" sz="2800"/>
              <a:t> Use Cases</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8"/>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510" name="Google Shape;510;p48"/>
          <p:cNvSpPr txBox="1"/>
          <p:nvPr/>
        </p:nvSpPr>
        <p:spPr>
          <a:xfrm>
            <a:off x="304800" y="578075"/>
            <a:ext cx="7204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2100">
                <a:latin typeface="PT Sans Narrow"/>
                <a:ea typeface="PT Sans Narrow"/>
                <a:cs typeface="PT Sans Narrow"/>
                <a:sym typeface="PT Sans Narrow"/>
              </a:rPr>
              <a:t>3. Do you think an interactive graph drawing canvas would help developers better understand the project, especially for those who are new to a project?</a:t>
            </a:r>
            <a:endParaRPr sz="3100">
              <a:latin typeface="PT Sans Narrow"/>
              <a:ea typeface="PT Sans Narrow"/>
              <a:cs typeface="PT Sans Narrow"/>
              <a:sym typeface="PT Sans Narrow"/>
            </a:endParaRPr>
          </a:p>
        </p:txBody>
      </p:sp>
      <p:pic>
        <p:nvPicPr>
          <p:cNvPr id="511" name="Google Shape;511;p48"/>
          <p:cNvPicPr preferRelativeResize="0"/>
          <p:nvPr/>
        </p:nvPicPr>
        <p:blipFill rotWithShape="1">
          <a:blip r:embed="rId4">
            <a:alphaModFix/>
          </a:blip>
          <a:srcRect b="0" l="0" r="23867" t="3110"/>
          <a:stretch/>
        </p:blipFill>
        <p:spPr>
          <a:xfrm>
            <a:off x="1677800" y="1506225"/>
            <a:ext cx="4981171" cy="3432099"/>
          </a:xfrm>
          <a:prstGeom prst="rect">
            <a:avLst/>
          </a:prstGeom>
          <a:noFill/>
          <a:ln>
            <a:noFill/>
          </a:ln>
        </p:spPr>
      </p:pic>
      <p:sp>
        <p:nvSpPr>
          <p:cNvPr id="512" name="Google Shape;51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513" name="Google Shape;513;p48"/>
          <p:cNvSpPr txBox="1"/>
          <p:nvPr>
            <p:ph type="title"/>
          </p:nvPr>
        </p:nvSpPr>
        <p:spPr>
          <a:xfrm>
            <a:off x="107575" y="1721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Visual Representation</a:t>
            </a:r>
            <a:endParaRPr sz="2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User Trial Questions</a:t>
            </a:r>
            <a:endParaRPr/>
          </a:p>
        </p:txBody>
      </p:sp>
      <p:sp>
        <p:nvSpPr>
          <p:cNvPr id="519" name="Google Shape;51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0"/>
          <p:cNvSpPr txBox="1"/>
          <p:nvPr>
            <p:ph idx="1" type="body"/>
          </p:nvPr>
        </p:nvSpPr>
        <p:spPr>
          <a:xfrm>
            <a:off x="85800" y="1046475"/>
            <a:ext cx="8520600" cy="33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tr" sz="2200">
                <a:solidFill>
                  <a:srgbClr val="000000"/>
                </a:solidFill>
                <a:latin typeface="PT Sans Narrow"/>
                <a:ea typeface="PT Sans Narrow"/>
                <a:cs typeface="PT Sans Narrow"/>
                <a:sym typeface="PT Sans Narrow"/>
              </a:rPr>
              <a:t>4. Can you share your overall experience with using the SAA tool</a:t>
            </a:r>
            <a:endParaRPr sz="2200">
              <a:solidFill>
                <a:srgbClr val="000000"/>
              </a:solidFill>
              <a:latin typeface="PT Sans Narrow"/>
              <a:ea typeface="PT Sans Narrow"/>
              <a:cs typeface="PT Sans Narrow"/>
              <a:sym typeface="PT Sans Narrow"/>
            </a:endParaRPr>
          </a:p>
          <a:p>
            <a:pPr indent="-368300" lvl="1" marL="914400" rtl="0" algn="l">
              <a:lnSpc>
                <a:spcPct val="150000"/>
              </a:lnSpc>
              <a:spcBef>
                <a:spcPts val="0"/>
              </a:spcBef>
              <a:spcAft>
                <a:spcPts val="0"/>
              </a:spcAft>
              <a:buClr>
                <a:srgbClr val="000000"/>
              </a:buClr>
              <a:buSzPts val="2200"/>
              <a:buFont typeface="PT Sans Narrow"/>
              <a:buAutoNum type="alphaLcPeriod"/>
            </a:pPr>
            <a:r>
              <a:rPr lang="tr" sz="2200">
                <a:solidFill>
                  <a:srgbClr val="000000"/>
                </a:solidFill>
                <a:latin typeface="PT Sans Narrow"/>
                <a:ea typeface="PT Sans Narrow"/>
                <a:cs typeface="PT Sans Narrow"/>
                <a:sym typeface="PT Sans Narrow"/>
              </a:rPr>
              <a:t>Were there any aspects of the application that were confusing or difficult to use?</a:t>
            </a:r>
            <a:endParaRPr sz="2200">
              <a:solidFill>
                <a:srgbClr val="000000"/>
              </a:solidFill>
              <a:latin typeface="PT Sans Narrow"/>
              <a:ea typeface="PT Sans Narrow"/>
              <a:cs typeface="PT Sans Narrow"/>
              <a:sym typeface="PT Sans Narrow"/>
            </a:endParaRPr>
          </a:p>
          <a:p>
            <a:pPr indent="-368300" lvl="1" marL="914400" rtl="0" algn="l">
              <a:lnSpc>
                <a:spcPct val="150000"/>
              </a:lnSpc>
              <a:spcBef>
                <a:spcPts val="0"/>
              </a:spcBef>
              <a:spcAft>
                <a:spcPts val="0"/>
              </a:spcAft>
              <a:buClr>
                <a:srgbClr val="000000"/>
              </a:buClr>
              <a:buSzPts val="2200"/>
              <a:buFont typeface="PT Sans Narrow"/>
              <a:buAutoNum type="alphaLcPeriod"/>
            </a:pPr>
            <a:r>
              <a:rPr lang="tr" sz="2200">
                <a:solidFill>
                  <a:srgbClr val="000000"/>
                </a:solidFill>
                <a:latin typeface="PT Sans Narrow"/>
                <a:ea typeface="PT Sans Narrow"/>
                <a:cs typeface="PT Sans Narrow"/>
                <a:sym typeface="PT Sans Narrow"/>
              </a:rPr>
              <a:t>If you would use SAA, for what use cases do you typically use it?</a:t>
            </a:r>
            <a:endParaRPr sz="2200">
              <a:solidFill>
                <a:srgbClr val="000000"/>
              </a:solidFill>
              <a:latin typeface="PT Sans Narrow"/>
              <a:ea typeface="PT Sans Narrow"/>
              <a:cs typeface="PT Sans Narrow"/>
              <a:sym typeface="PT Sans Narrow"/>
            </a:endParaRPr>
          </a:p>
          <a:p>
            <a:pPr indent="0" lvl="0" marL="0" rtl="0" algn="l">
              <a:spcBef>
                <a:spcPts val="0"/>
              </a:spcBef>
              <a:spcAft>
                <a:spcPts val="1200"/>
              </a:spcAft>
              <a:buNone/>
            </a:pPr>
            <a:r>
              <a:t/>
            </a:r>
            <a:endParaRPr/>
          </a:p>
        </p:txBody>
      </p:sp>
      <p:pic>
        <p:nvPicPr>
          <p:cNvPr id="525" name="Google Shape;525;p50"/>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526" name="Google Shape;52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527" name="Google Shape;527;p50"/>
          <p:cNvSpPr txBox="1"/>
          <p:nvPr>
            <p:ph type="title"/>
          </p:nvPr>
        </p:nvSpPr>
        <p:spPr>
          <a:xfrm>
            <a:off x="85800" y="1139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800"/>
              <a:t>Overall Experience</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
        <p:nvSpPr>
          <p:cNvPr id="533" name="Google Shape;533;p51"/>
          <p:cNvSpPr txBox="1"/>
          <p:nvPr/>
        </p:nvSpPr>
        <p:spPr>
          <a:xfrm>
            <a:off x="530475" y="1174575"/>
            <a:ext cx="3000000" cy="29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5940">
                <a:solidFill>
                  <a:schemeClr val="accent1"/>
                </a:solidFill>
                <a:latin typeface="PT Sans Narrow"/>
                <a:ea typeface="PT Sans Narrow"/>
                <a:cs typeface="PT Sans Narrow"/>
                <a:sym typeface="PT Sans Narrow"/>
              </a:rPr>
              <a:t>Thank You for Your Time!</a:t>
            </a:r>
            <a:endParaRPr b="1" sz="5940">
              <a:solidFill>
                <a:schemeClr val="accent1"/>
              </a:solidFill>
              <a:latin typeface="PT Sans Narrow"/>
              <a:ea typeface="PT Sans Narrow"/>
              <a:cs typeface="PT Sans Narrow"/>
              <a:sym typeface="PT Sans Narrow"/>
            </a:endParaRPr>
          </a:p>
        </p:txBody>
      </p:sp>
      <p:pic>
        <p:nvPicPr>
          <p:cNvPr id="534" name="Google Shape;534;p51" title="Thank You Thanks GIF"/>
          <p:cNvPicPr preferRelativeResize="0"/>
          <p:nvPr/>
        </p:nvPicPr>
        <p:blipFill>
          <a:blip r:embed="rId3">
            <a:alphaModFix/>
          </a:blip>
          <a:stretch>
            <a:fillRect/>
          </a:stretch>
        </p:blipFill>
        <p:spPr>
          <a:xfrm>
            <a:off x="5552400" y="1578725"/>
            <a:ext cx="2611200" cy="2443400"/>
          </a:xfrm>
          <a:prstGeom prst="rect">
            <a:avLst/>
          </a:prstGeom>
          <a:noFill/>
          <a:ln cap="flat" cmpd="sng" w="9525">
            <a:solidFill>
              <a:srgbClr val="1D7E75"/>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Presentation </a:t>
            </a:r>
            <a:r>
              <a:rPr lang="tr"/>
              <a:t>Outline</a:t>
            </a:r>
            <a:endParaRPr/>
          </a:p>
        </p:txBody>
      </p:sp>
      <p:sp>
        <p:nvSpPr>
          <p:cNvPr id="91" name="Google Shape;91;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tr"/>
              <a:t>Software Artifacts</a:t>
            </a:r>
            <a:endParaRPr/>
          </a:p>
          <a:p>
            <a:pPr indent="-342900" lvl="0" marL="457200" rtl="0" algn="l">
              <a:lnSpc>
                <a:spcPct val="200000"/>
              </a:lnSpc>
              <a:spcBef>
                <a:spcPts val="0"/>
              </a:spcBef>
              <a:spcAft>
                <a:spcPts val="0"/>
              </a:spcAft>
              <a:buSzPts val="1800"/>
              <a:buAutoNum type="arabicPeriod"/>
            </a:pPr>
            <a:r>
              <a:rPr lang="tr"/>
              <a:t>Software Artifacts Traceability Graph</a:t>
            </a:r>
            <a:endParaRPr/>
          </a:p>
          <a:p>
            <a:pPr indent="-342900" lvl="0" marL="457200" rtl="0" algn="l">
              <a:lnSpc>
                <a:spcPct val="200000"/>
              </a:lnSpc>
              <a:spcBef>
                <a:spcPts val="0"/>
              </a:spcBef>
              <a:spcAft>
                <a:spcPts val="0"/>
              </a:spcAft>
              <a:buSzPts val="1800"/>
              <a:buAutoNum type="arabicPeriod"/>
            </a:pPr>
            <a:r>
              <a:rPr lang="tr"/>
              <a:t>Software Artifacts Traceability </a:t>
            </a:r>
            <a:r>
              <a:rPr lang="tr"/>
              <a:t>Graph Analysis and Visualization</a:t>
            </a:r>
            <a:endParaRPr/>
          </a:p>
          <a:p>
            <a:pPr indent="-342900" lvl="0" marL="457200" rtl="0" algn="l">
              <a:lnSpc>
                <a:spcPct val="200000"/>
              </a:lnSpc>
              <a:spcBef>
                <a:spcPts val="0"/>
              </a:spcBef>
              <a:spcAft>
                <a:spcPts val="0"/>
              </a:spcAft>
              <a:buSzPts val="1800"/>
              <a:buAutoNum type="arabicPeriod"/>
            </a:pPr>
            <a:r>
              <a:rPr lang="tr"/>
              <a:t>Software Artifacts Analyses</a:t>
            </a:r>
            <a:endParaRPr/>
          </a:p>
        </p:txBody>
      </p:sp>
      <p:pic>
        <p:nvPicPr>
          <p:cNvPr id="92" name="Google Shape;92;p16"/>
          <p:cNvPicPr preferRelativeResize="0"/>
          <p:nvPr/>
        </p:nvPicPr>
        <p:blipFill>
          <a:blip r:embed="rId3">
            <a:alphaModFix/>
          </a:blip>
          <a:stretch>
            <a:fillRect/>
          </a:stretch>
        </p:blipFill>
        <p:spPr>
          <a:xfrm>
            <a:off x="7850200" y="113900"/>
            <a:ext cx="1067025" cy="1038525"/>
          </a:xfrm>
          <a:prstGeom prst="rect">
            <a:avLst/>
          </a:prstGeom>
          <a:noFill/>
          <a:ln>
            <a:noFill/>
          </a:ln>
        </p:spPr>
      </p:pic>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1 </a:t>
            </a:r>
            <a:r>
              <a:rPr lang="tr"/>
              <a:t>Software Artifacts</a:t>
            </a:r>
            <a:endParaRPr/>
          </a:p>
        </p:txBody>
      </p:sp>
      <p:sp>
        <p:nvSpPr>
          <p:cNvPr id="99" name="Google Shape;99;p17"/>
          <p:cNvSpPr txBox="1"/>
          <p:nvPr>
            <p:ph idx="1" type="body"/>
          </p:nvPr>
        </p:nvSpPr>
        <p:spPr>
          <a:xfrm>
            <a:off x="311700" y="1266325"/>
            <a:ext cx="8520600" cy="82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t>Definition: </a:t>
            </a:r>
            <a:r>
              <a:rPr lang="tr"/>
              <a:t>tangible or </a:t>
            </a:r>
            <a:r>
              <a:rPr lang="tr"/>
              <a:t>intangible</a:t>
            </a:r>
            <a:r>
              <a:rPr lang="tr"/>
              <a:t> products created during software development, such as code files, documentation</a:t>
            </a:r>
            <a:endParaRPr/>
          </a:p>
        </p:txBody>
      </p:sp>
      <p:pic>
        <p:nvPicPr>
          <p:cNvPr id="100" name="Google Shape;100;p17"/>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101" name="Google Shape;101;p17"/>
          <p:cNvPicPr preferRelativeResize="0"/>
          <p:nvPr/>
        </p:nvPicPr>
        <p:blipFill>
          <a:blip r:embed="rId4">
            <a:alphaModFix/>
          </a:blip>
          <a:stretch>
            <a:fillRect/>
          </a:stretch>
        </p:blipFill>
        <p:spPr>
          <a:xfrm>
            <a:off x="5928600" y="2283388"/>
            <a:ext cx="707400" cy="707400"/>
          </a:xfrm>
          <a:prstGeom prst="rect">
            <a:avLst/>
          </a:prstGeom>
          <a:noFill/>
          <a:ln>
            <a:noFill/>
          </a:ln>
        </p:spPr>
      </p:pic>
      <p:pic>
        <p:nvPicPr>
          <p:cNvPr id="102" name="Google Shape;102;p17"/>
          <p:cNvPicPr preferRelativeResize="0"/>
          <p:nvPr/>
        </p:nvPicPr>
        <p:blipFill>
          <a:blip r:embed="rId5">
            <a:alphaModFix/>
          </a:blip>
          <a:stretch>
            <a:fillRect/>
          </a:stretch>
        </p:blipFill>
        <p:spPr>
          <a:xfrm>
            <a:off x="2952850" y="2290874"/>
            <a:ext cx="707400" cy="707400"/>
          </a:xfrm>
          <a:prstGeom prst="rect">
            <a:avLst/>
          </a:prstGeom>
          <a:noFill/>
          <a:ln>
            <a:noFill/>
          </a:ln>
        </p:spPr>
      </p:pic>
      <p:pic>
        <p:nvPicPr>
          <p:cNvPr id="103" name="Google Shape;103;p17"/>
          <p:cNvPicPr preferRelativeResize="0"/>
          <p:nvPr/>
        </p:nvPicPr>
        <p:blipFill>
          <a:blip r:embed="rId6">
            <a:alphaModFix/>
          </a:blip>
          <a:stretch>
            <a:fillRect/>
          </a:stretch>
        </p:blipFill>
        <p:spPr>
          <a:xfrm>
            <a:off x="5904425" y="3566315"/>
            <a:ext cx="607350" cy="607372"/>
          </a:xfrm>
          <a:prstGeom prst="rect">
            <a:avLst/>
          </a:prstGeom>
          <a:noFill/>
          <a:ln>
            <a:noFill/>
          </a:ln>
        </p:spPr>
      </p:pic>
      <p:pic>
        <p:nvPicPr>
          <p:cNvPr id="104" name="Google Shape;104;p17"/>
          <p:cNvPicPr preferRelativeResize="0"/>
          <p:nvPr/>
        </p:nvPicPr>
        <p:blipFill>
          <a:blip r:embed="rId7">
            <a:alphaModFix/>
          </a:blip>
          <a:stretch>
            <a:fillRect/>
          </a:stretch>
        </p:blipFill>
        <p:spPr>
          <a:xfrm>
            <a:off x="4440725" y="2290863"/>
            <a:ext cx="707400" cy="707400"/>
          </a:xfrm>
          <a:prstGeom prst="rect">
            <a:avLst/>
          </a:prstGeom>
          <a:noFill/>
          <a:ln>
            <a:noFill/>
          </a:ln>
        </p:spPr>
      </p:pic>
      <p:pic>
        <p:nvPicPr>
          <p:cNvPr id="105" name="Google Shape;105;p17"/>
          <p:cNvPicPr preferRelativeResize="0"/>
          <p:nvPr/>
        </p:nvPicPr>
        <p:blipFill>
          <a:blip r:embed="rId8">
            <a:alphaModFix/>
          </a:blip>
          <a:stretch>
            <a:fillRect/>
          </a:stretch>
        </p:blipFill>
        <p:spPr>
          <a:xfrm>
            <a:off x="1604125" y="3516300"/>
            <a:ext cx="707400" cy="707400"/>
          </a:xfrm>
          <a:prstGeom prst="rect">
            <a:avLst/>
          </a:prstGeom>
          <a:noFill/>
          <a:ln>
            <a:noFill/>
          </a:ln>
        </p:spPr>
      </p:pic>
      <p:pic>
        <p:nvPicPr>
          <p:cNvPr id="106" name="Google Shape;106;p17"/>
          <p:cNvPicPr preferRelativeResize="0"/>
          <p:nvPr/>
        </p:nvPicPr>
        <p:blipFill>
          <a:blip r:embed="rId9">
            <a:alphaModFix/>
          </a:blip>
          <a:stretch>
            <a:fillRect/>
          </a:stretch>
        </p:blipFill>
        <p:spPr>
          <a:xfrm>
            <a:off x="1768598" y="2290876"/>
            <a:ext cx="544050" cy="707399"/>
          </a:xfrm>
          <a:prstGeom prst="rect">
            <a:avLst/>
          </a:prstGeom>
          <a:noFill/>
          <a:ln>
            <a:noFill/>
          </a:ln>
        </p:spPr>
      </p:pic>
      <p:pic>
        <p:nvPicPr>
          <p:cNvPr id="107" name="Google Shape;107;p17"/>
          <p:cNvPicPr preferRelativeResize="0"/>
          <p:nvPr/>
        </p:nvPicPr>
        <p:blipFill>
          <a:blip r:embed="rId10">
            <a:alphaModFix/>
          </a:blip>
          <a:stretch>
            <a:fillRect/>
          </a:stretch>
        </p:blipFill>
        <p:spPr>
          <a:xfrm>
            <a:off x="4440713" y="3443575"/>
            <a:ext cx="752800" cy="752800"/>
          </a:xfrm>
          <a:prstGeom prst="rect">
            <a:avLst/>
          </a:prstGeom>
          <a:noFill/>
          <a:ln>
            <a:noFill/>
          </a:ln>
        </p:spPr>
      </p:pic>
      <p:pic>
        <p:nvPicPr>
          <p:cNvPr id="108" name="Google Shape;108;p17"/>
          <p:cNvPicPr preferRelativeResize="0"/>
          <p:nvPr/>
        </p:nvPicPr>
        <p:blipFill>
          <a:blip r:embed="rId11">
            <a:alphaModFix/>
          </a:blip>
          <a:stretch>
            <a:fillRect/>
          </a:stretch>
        </p:blipFill>
        <p:spPr>
          <a:xfrm>
            <a:off x="3022425" y="3516301"/>
            <a:ext cx="707400" cy="707400"/>
          </a:xfrm>
          <a:prstGeom prst="rect">
            <a:avLst/>
          </a:prstGeom>
          <a:noFill/>
          <a:ln>
            <a:noFill/>
          </a:ln>
        </p:spPr>
      </p:pic>
      <p:sp>
        <p:nvSpPr>
          <p:cNvPr id="109" name="Google Shape;109;p17"/>
          <p:cNvSpPr txBox="1"/>
          <p:nvPr/>
        </p:nvSpPr>
        <p:spPr>
          <a:xfrm>
            <a:off x="6818400" y="3500550"/>
            <a:ext cx="147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3600">
                <a:solidFill>
                  <a:schemeClr val="dk2"/>
                </a:solidFill>
                <a:latin typeface="Open Sans"/>
                <a:ea typeface="Open Sans"/>
                <a:cs typeface="Open Sans"/>
                <a:sym typeface="Open Sans"/>
              </a:rPr>
              <a:t>…</a:t>
            </a:r>
            <a:endParaRPr sz="3600">
              <a:solidFill>
                <a:schemeClr val="dk2"/>
              </a:solidFill>
              <a:latin typeface="Open Sans"/>
              <a:ea typeface="Open Sans"/>
              <a:cs typeface="Open Sans"/>
              <a:sym typeface="Open Sans"/>
            </a:endParaRPr>
          </a:p>
        </p:txBody>
      </p:sp>
      <p:sp>
        <p:nvSpPr>
          <p:cNvPr id="110" name="Google Shape;110;p17"/>
          <p:cNvSpPr txBox="1"/>
          <p:nvPr/>
        </p:nvSpPr>
        <p:spPr>
          <a:xfrm>
            <a:off x="1378825" y="299827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        Code File</a:t>
            </a:r>
            <a:endParaRPr b="1" sz="1000">
              <a:solidFill>
                <a:schemeClr val="dk2"/>
              </a:solidFill>
              <a:latin typeface="Open Sans"/>
              <a:ea typeface="Open Sans"/>
              <a:cs typeface="Open Sans"/>
              <a:sym typeface="Open Sans"/>
            </a:endParaRPr>
          </a:p>
        </p:txBody>
      </p:sp>
      <p:sp>
        <p:nvSpPr>
          <p:cNvPr id="111" name="Google Shape;111;p17"/>
          <p:cNvSpPr txBox="1"/>
          <p:nvPr/>
        </p:nvSpPr>
        <p:spPr>
          <a:xfrm>
            <a:off x="3022425" y="2998275"/>
            <a:ext cx="752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Commit</a:t>
            </a:r>
            <a:endParaRPr b="1" sz="1000">
              <a:solidFill>
                <a:schemeClr val="dk2"/>
              </a:solidFill>
              <a:latin typeface="Open Sans"/>
              <a:ea typeface="Open Sans"/>
              <a:cs typeface="Open Sans"/>
              <a:sym typeface="Open Sans"/>
            </a:endParaRPr>
          </a:p>
        </p:txBody>
      </p:sp>
      <p:sp>
        <p:nvSpPr>
          <p:cNvPr id="112" name="Google Shape;112;p17"/>
          <p:cNvSpPr txBox="1"/>
          <p:nvPr/>
        </p:nvSpPr>
        <p:spPr>
          <a:xfrm>
            <a:off x="4353188" y="299827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Pull Request</a:t>
            </a:r>
            <a:endParaRPr b="1" sz="1000">
              <a:solidFill>
                <a:schemeClr val="dk2"/>
              </a:solidFill>
              <a:latin typeface="Open Sans"/>
              <a:ea typeface="Open Sans"/>
              <a:cs typeface="Open Sans"/>
              <a:sym typeface="Open Sans"/>
            </a:endParaRPr>
          </a:p>
        </p:txBody>
      </p:sp>
      <p:sp>
        <p:nvSpPr>
          <p:cNvPr id="113" name="Google Shape;113;p17"/>
          <p:cNvSpPr txBox="1"/>
          <p:nvPr/>
        </p:nvSpPr>
        <p:spPr>
          <a:xfrm>
            <a:off x="5928600" y="2990789"/>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Test Case</a:t>
            </a:r>
            <a:endParaRPr b="1" sz="1000">
              <a:solidFill>
                <a:schemeClr val="dk2"/>
              </a:solidFill>
              <a:latin typeface="Open Sans"/>
              <a:ea typeface="Open Sans"/>
              <a:cs typeface="Open Sans"/>
              <a:sym typeface="Open Sans"/>
            </a:endParaRPr>
          </a:p>
        </p:txBody>
      </p:sp>
      <p:sp>
        <p:nvSpPr>
          <p:cNvPr id="114" name="Google Shape;114;p17"/>
          <p:cNvSpPr txBox="1"/>
          <p:nvPr/>
        </p:nvSpPr>
        <p:spPr>
          <a:xfrm>
            <a:off x="1516700" y="422292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Bug Report</a:t>
            </a:r>
            <a:endParaRPr b="1" sz="1000">
              <a:solidFill>
                <a:schemeClr val="dk2"/>
              </a:solidFill>
              <a:latin typeface="Open Sans"/>
              <a:ea typeface="Open Sans"/>
              <a:cs typeface="Open Sans"/>
              <a:sym typeface="Open Sans"/>
            </a:endParaRPr>
          </a:p>
        </p:txBody>
      </p:sp>
      <p:sp>
        <p:nvSpPr>
          <p:cNvPr id="115" name="Google Shape;115;p17"/>
          <p:cNvSpPr txBox="1"/>
          <p:nvPr/>
        </p:nvSpPr>
        <p:spPr>
          <a:xfrm>
            <a:off x="2791400" y="422292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Build Artifact </a:t>
            </a:r>
            <a:endParaRPr b="1" sz="1000">
              <a:solidFill>
                <a:schemeClr val="dk2"/>
              </a:solidFill>
              <a:latin typeface="Open Sans"/>
              <a:ea typeface="Open Sans"/>
              <a:cs typeface="Open Sans"/>
              <a:sym typeface="Open Sans"/>
            </a:endParaRPr>
          </a:p>
        </p:txBody>
      </p:sp>
      <p:sp>
        <p:nvSpPr>
          <p:cNvPr id="116" name="Google Shape;116;p17"/>
          <p:cNvSpPr txBox="1"/>
          <p:nvPr/>
        </p:nvSpPr>
        <p:spPr>
          <a:xfrm>
            <a:off x="4353200" y="4222925"/>
            <a:ext cx="13236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Models and Diagram</a:t>
            </a:r>
            <a:endParaRPr b="1" sz="1000">
              <a:solidFill>
                <a:schemeClr val="dk2"/>
              </a:solidFill>
              <a:latin typeface="Open Sans"/>
              <a:ea typeface="Open Sans"/>
              <a:cs typeface="Open Sans"/>
              <a:sym typeface="Open Sans"/>
            </a:endParaRPr>
          </a:p>
        </p:txBody>
      </p:sp>
      <p:sp>
        <p:nvSpPr>
          <p:cNvPr id="117" name="Google Shape;117;p17"/>
          <p:cNvSpPr txBox="1"/>
          <p:nvPr/>
        </p:nvSpPr>
        <p:spPr>
          <a:xfrm>
            <a:off x="5845650" y="4207976"/>
            <a:ext cx="1323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Developer</a:t>
            </a:r>
            <a:endParaRPr b="1" sz="1000">
              <a:solidFill>
                <a:schemeClr val="dk2"/>
              </a:solidFill>
              <a:latin typeface="Open Sans"/>
              <a:ea typeface="Open Sans"/>
              <a:cs typeface="Open Sans"/>
              <a:sym typeface="Open Sans"/>
            </a:endParaRPr>
          </a:p>
        </p:txBody>
      </p:sp>
      <p:sp>
        <p:nvSpPr>
          <p:cNvPr id="118" name="Google Shape;118;p17"/>
          <p:cNvSpPr/>
          <p:nvPr/>
        </p:nvSpPr>
        <p:spPr>
          <a:xfrm>
            <a:off x="1416925" y="2168375"/>
            <a:ext cx="1247400" cy="114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9" name="Google Shape;119;p17"/>
          <p:cNvSpPr/>
          <p:nvPr/>
        </p:nvSpPr>
        <p:spPr>
          <a:xfrm>
            <a:off x="2843125" y="2180999"/>
            <a:ext cx="1067100" cy="114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0" name="Google Shape;120;p17"/>
          <p:cNvSpPr/>
          <p:nvPr/>
        </p:nvSpPr>
        <p:spPr>
          <a:xfrm>
            <a:off x="4318313" y="2197449"/>
            <a:ext cx="1067100" cy="114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 name="Google Shape;121;p17"/>
          <p:cNvSpPr/>
          <p:nvPr/>
        </p:nvSpPr>
        <p:spPr>
          <a:xfrm>
            <a:off x="1424275" y="3385424"/>
            <a:ext cx="1067100" cy="114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 name="Google Shape;122;p17"/>
          <p:cNvSpPr/>
          <p:nvPr/>
        </p:nvSpPr>
        <p:spPr>
          <a:xfrm>
            <a:off x="5714050" y="3385424"/>
            <a:ext cx="1067100" cy="114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3" name="Google Shape;12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1 </a:t>
            </a:r>
            <a:r>
              <a:rPr lang="tr"/>
              <a:t>Software Artifacts</a:t>
            </a:r>
            <a:endParaRPr/>
          </a:p>
          <a:p>
            <a:pPr indent="0" lvl="0" marL="0" rtl="0" algn="l">
              <a:spcBef>
                <a:spcPts val="0"/>
              </a:spcBef>
              <a:spcAft>
                <a:spcPts val="0"/>
              </a:spcAft>
              <a:buNone/>
            </a:pPr>
            <a:r>
              <a:t/>
            </a:r>
            <a:endParaRPr/>
          </a:p>
        </p:txBody>
      </p:sp>
      <p:sp>
        <p:nvSpPr>
          <p:cNvPr id="129" name="Google Shape;129;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tr"/>
              <a:t>Code File</a:t>
            </a:r>
            <a:r>
              <a:rPr b="1" lang="tr"/>
              <a:t>: </a:t>
            </a:r>
            <a:r>
              <a:rPr lang="tr"/>
              <a:t>instructions written by developers to define the behavior and functionality of a software program. </a:t>
            </a:r>
            <a:endParaRPr/>
          </a:p>
          <a:p>
            <a:pPr indent="0" lvl="0" marL="0" rtl="0" algn="just">
              <a:spcBef>
                <a:spcPts val="1200"/>
              </a:spcBef>
              <a:spcAft>
                <a:spcPts val="0"/>
              </a:spcAft>
              <a:buNone/>
            </a:pPr>
            <a:r>
              <a:rPr b="1" lang="tr"/>
              <a:t>Commit: </a:t>
            </a:r>
            <a:r>
              <a:rPr lang="tr"/>
              <a:t>action of saving changes made to the source code repository</a:t>
            </a:r>
            <a:endParaRPr/>
          </a:p>
          <a:p>
            <a:pPr indent="0" lvl="0" marL="0" rtl="0" algn="just">
              <a:spcBef>
                <a:spcPts val="1200"/>
              </a:spcBef>
              <a:spcAft>
                <a:spcPts val="1200"/>
              </a:spcAft>
              <a:buNone/>
            </a:pPr>
            <a:r>
              <a:rPr b="1" lang="tr"/>
              <a:t>Developer:</a:t>
            </a:r>
            <a:r>
              <a:rPr lang="tr"/>
              <a:t> individual who designs, creates, tests, and maintains software applications or systems.</a:t>
            </a:r>
            <a:endParaRPr/>
          </a:p>
        </p:txBody>
      </p:sp>
      <p:pic>
        <p:nvPicPr>
          <p:cNvPr id="130" name="Google Shape;130;p18"/>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131" name="Google Shape;131;p18"/>
          <p:cNvPicPr preferRelativeResize="0"/>
          <p:nvPr/>
        </p:nvPicPr>
        <p:blipFill>
          <a:blip r:embed="rId4">
            <a:alphaModFix/>
          </a:blip>
          <a:stretch>
            <a:fillRect/>
          </a:stretch>
        </p:blipFill>
        <p:spPr>
          <a:xfrm>
            <a:off x="846975" y="3395551"/>
            <a:ext cx="890675" cy="1158075"/>
          </a:xfrm>
          <a:prstGeom prst="rect">
            <a:avLst/>
          </a:prstGeom>
          <a:noFill/>
          <a:ln>
            <a:noFill/>
          </a:ln>
        </p:spPr>
      </p:pic>
      <p:pic>
        <p:nvPicPr>
          <p:cNvPr id="132" name="Google Shape;132;p18"/>
          <p:cNvPicPr preferRelativeResize="0"/>
          <p:nvPr/>
        </p:nvPicPr>
        <p:blipFill>
          <a:blip r:embed="rId5">
            <a:alphaModFix/>
          </a:blip>
          <a:stretch>
            <a:fillRect/>
          </a:stretch>
        </p:blipFill>
        <p:spPr>
          <a:xfrm>
            <a:off x="3931050" y="3277300"/>
            <a:ext cx="1298650" cy="1298650"/>
          </a:xfrm>
          <a:prstGeom prst="rect">
            <a:avLst/>
          </a:prstGeom>
          <a:noFill/>
          <a:ln>
            <a:noFill/>
          </a:ln>
        </p:spPr>
      </p:pic>
      <p:pic>
        <p:nvPicPr>
          <p:cNvPr id="133" name="Google Shape;133;p18"/>
          <p:cNvPicPr preferRelativeResize="0"/>
          <p:nvPr/>
        </p:nvPicPr>
        <p:blipFill>
          <a:blip r:embed="rId6">
            <a:alphaModFix/>
          </a:blip>
          <a:stretch>
            <a:fillRect/>
          </a:stretch>
        </p:blipFill>
        <p:spPr>
          <a:xfrm>
            <a:off x="7071075" y="3277288"/>
            <a:ext cx="1254025" cy="1254025"/>
          </a:xfrm>
          <a:prstGeom prst="rect">
            <a:avLst/>
          </a:prstGeom>
          <a:noFill/>
          <a:ln>
            <a:noFill/>
          </a:ln>
        </p:spPr>
      </p:pic>
      <p:sp>
        <p:nvSpPr>
          <p:cNvPr id="134" name="Google Shape;134;p18"/>
          <p:cNvSpPr txBox="1"/>
          <p:nvPr/>
        </p:nvSpPr>
        <p:spPr>
          <a:xfrm>
            <a:off x="604000" y="4492400"/>
            <a:ext cx="2114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tr">
                <a:solidFill>
                  <a:schemeClr val="dk2"/>
                </a:solidFill>
                <a:latin typeface="Open Sans"/>
                <a:ea typeface="Open Sans"/>
                <a:cs typeface="Open Sans"/>
                <a:sym typeface="Open Sans"/>
              </a:rPr>
              <a:t>    </a:t>
            </a:r>
            <a:r>
              <a:rPr b="1" lang="tr">
                <a:solidFill>
                  <a:schemeClr val="dk2"/>
                </a:solidFill>
                <a:latin typeface="Open Sans"/>
                <a:ea typeface="Open Sans"/>
                <a:cs typeface="Open Sans"/>
                <a:sym typeface="Open Sans"/>
              </a:rPr>
              <a:t>Code File</a:t>
            </a:r>
            <a:endParaRPr/>
          </a:p>
        </p:txBody>
      </p:sp>
      <p:sp>
        <p:nvSpPr>
          <p:cNvPr id="135" name="Google Shape;135;p18"/>
          <p:cNvSpPr txBox="1"/>
          <p:nvPr/>
        </p:nvSpPr>
        <p:spPr>
          <a:xfrm>
            <a:off x="4150100" y="4492400"/>
            <a:ext cx="125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tr">
                <a:solidFill>
                  <a:schemeClr val="dk2"/>
                </a:solidFill>
                <a:latin typeface="Open Sans"/>
                <a:ea typeface="Open Sans"/>
                <a:cs typeface="Open Sans"/>
                <a:sym typeface="Open Sans"/>
              </a:rPr>
              <a:t>Commit</a:t>
            </a:r>
            <a:endParaRPr sz="1000"/>
          </a:p>
        </p:txBody>
      </p:sp>
      <p:sp>
        <p:nvSpPr>
          <p:cNvPr id="136" name="Google Shape;136;p18"/>
          <p:cNvSpPr txBox="1"/>
          <p:nvPr/>
        </p:nvSpPr>
        <p:spPr>
          <a:xfrm>
            <a:off x="7196550" y="4492400"/>
            <a:ext cx="149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tr">
                <a:solidFill>
                  <a:schemeClr val="dk2"/>
                </a:solidFill>
                <a:latin typeface="Open Sans"/>
                <a:ea typeface="Open Sans"/>
                <a:cs typeface="Open Sans"/>
                <a:sym typeface="Open Sans"/>
              </a:rPr>
              <a:t>Developer</a:t>
            </a:r>
            <a:endParaRPr sz="1000"/>
          </a:p>
        </p:txBody>
      </p:sp>
      <p:sp>
        <p:nvSpPr>
          <p:cNvPr id="137" name="Google Shape;13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1 </a:t>
            </a:r>
            <a:r>
              <a:rPr lang="tr"/>
              <a:t>Software Artifacts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tr"/>
              <a:t>Pull Request</a:t>
            </a:r>
            <a:r>
              <a:rPr b="1" lang="tr"/>
              <a:t>: </a:t>
            </a:r>
            <a:r>
              <a:rPr lang="tr"/>
              <a:t>proposed set of changes submitted by a developer to integrate new features or fix issues within a codebase.</a:t>
            </a:r>
            <a:endParaRPr/>
          </a:p>
          <a:p>
            <a:pPr indent="0" lvl="0" marL="0" rtl="0" algn="just">
              <a:spcBef>
                <a:spcPts val="1200"/>
              </a:spcBef>
              <a:spcAft>
                <a:spcPts val="1200"/>
              </a:spcAft>
              <a:buNone/>
            </a:pPr>
            <a:r>
              <a:rPr b="1" lang="tr"/>
              <a:t>Issue (Bug Report): </a:t>
            </a:r>
            <a:r>
              <a:rPr lang="tr"/>
              <a:t>problems or enhancement requests identified within the software.</a:t>
            </a:r>
            <a:endParaRPr/>
          </a:p>
        </p:txBody>
      </p:sp>
      <p:pic>
        <p:nvPicPr>
          <p:cNvPr id="144" name="Google Shape;144;p19"/>
          <p:cNvPicPr preferRelativeResize="0"/>
          <p:nvPr/>
        </p:nvPicPr>
        <p:blipFill>
          <a:blip r:embed="rId3">
            <a:alphaModFix/>
          </a:blip>
          <a:stretch>
            <a:fillRect/>
          </a:stretch>
        </p:blipFill>
        <p:spPr>
          <a:xfrm>
            <a:off x="7850200" y="113900"/>
            <a:ext cx="1067025" cy="1038525"/>
          </a:xfrm>
          <a:prstGeom prst="rect">
            <a:avLst/>
          </a:prstGeom>
          <a:noFill/>
          <a:ln>
            <a:noFill/>
          </a:ln>
        </p:spPr>
      </p:pic>
      <p:pic>
        <p:nvPicPr>
          <p:cNvPr id="145" name="Google Shape;145;p19"/>
          <p:cNvPicPr preferRelativeResize="0"/>
          <p:nvPr/>
        </p:nvPicPr>
        <p:blipFill>
          <a:blip r:embed="rId4">
            <a:alphaModFix/>
          </a:blip>
          <a:stretch>
            <a:fillRect/>
          </a:stretch>
        </p:blipFill>
        <p:spPr>
          <a:xfrm>
            <a:off x="5804025" y="3188000"/>
            <a:ext cx="1338325" cy="1338325"/>
          </a:xfrm>
          <a:prstGeom prst="rect">
            <a:avLst/>
          </a:prstGeom>
          <a:noFill/>
          <a:ln>
            <a:noFill/>
          </a:ln>
        </p:spPr>
      </p:pic>
      <p:pic>
        <p:nvPicPr>
          <p:cNvPr id="146" name="Google Shape;146;p19"/>
          <p:cNvPicPr preferRelativeResize="0"/>
          <p:nvPr/>
        </p:nvPicPr>
        <p:blipFill>
          <a:blip r:embed="rId5">
            <a:alphaModFix/>
          </a:blip>
          <a:stretch>
            <a:fillRect/>
          </a:stretch>
        </p:blipFill>
        <p:spPr>
          <a:xfrm>
            <a:off x="1598750" y="3230150"/>
            <a:ext cx="1254025" cy="1254025"/>
          </a:xfrm>
          <a:prstGeom prst="rect">
            <a:avLst/>
          </a:prstGeom>
          <a:noFill/>
          <a:ln>
            <a:noFill/>
          </a:ln>
        </p:spPr>
      </p:pic>
      <p:sp>
        <p:nvSpPr>
          <p:cNvPr id="147" name="Google Shape;147;p19"/>
          <p:cNvSpPr txBox="1"/>
          <p:nvPr/>
        </p:nvSpPr>
        <p:spPr>
          <a:xfrm>
            <a:off x="1556613" y="4426100"/>
            <a:ext cx="133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tr">
                <a:solidFill>
                  <a:schemeClr val="dk2"/>
                </a:solidFill>
                <a:latin typeface="Open Sans"/>
                <a:ea typeface="Open Sans"/>
                <a:cs typeface="Open Sans"/>
                <a:sym typeface="Open Sans"/>
              </a:rPr>
              <a:t>Pull Request</a:t>
            </a:r>
            <a:endParaRPr sz="1000"/>
          </a:p>
        </p:txBody>
      </p:sp>
      <p:sp>
        <p:nvSpPr>
          <p:cNvPr id="148" name="Google Shape;148;p19"/>
          <p:cNvSpPr txBox="1"/>
          <p:nvPr/>
        </p:nvSpPr>
        <p:spPr>
          <a:xfrm>
            <a:off x="6107125" y="4426100"/>
            <a:ext cx="801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tr">
                <a:solidFill>
                  <a:schemeClr val="dk2"/>
                </a:solidFill>
                <a:latin typeface="Open Sans"/>
                <a:ea typeface="Open Sans"/>
                <a:cs typeface="Open Sans"/>
                <a:sym typeface="Open Sans"/>
              </a:rPr>
              <a:t>Issue </a:t>
            </a:r>
            <a:endParaRPr/>
          </a:p>
        </p:txBody>
      </p:sp>
      <p:sp>
        <p:nvSpPr>
          <p:cNvPr id="149" name="Google Shape;14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sz="1200"/>
              <a:t>‹#›</a:t>
            </a:fld>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2525725" y="2974100"/>
            <a:ext cx="4254826" cy="1956025"/>
          </a:xfrm>
          <a:prstGeom prst="rect">
            <a:avLst/>
          </a:prstGeom>
          <a:noFill/>
          <a:ln cap="flat" cmpd="sng" w="9525">
            <a:solidFill>
              <a:schemeClr val="lt1"/>
            </a:solidFill>
            <a:prstDash val="solid"/>
            <a:round/>
            <a:headEnd len="sm" w="sm" type="none"/>
            <a:tailEnd len="sm" w="sm" type="none"/>
          </a:ln>
        </p:spPr>
      </p:pic>
      <p:sp>
        <p:nvSpPr>
          <p:cNvPr id="155" name="Google Shape;155;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2 </a:t>
            </a:r>
            <a:r>
              <a:rPr lang="tr"/>
              <a:t>Software Artifacts Traceability Graph</a:t>
            </a:r>
            <a:endParaRPr/>
          </a:p>
        </p:txBody>
      </p:sp>
      <p:sp>
        <p:nvSpPr>
          <p:cNvPr id="156" name="Google Shape;156;p20"/>
          <p:cNvSpPr txBox="1"/>
          <p:nvPr>
            <p:ph idx="1" type="body"/>
          </p:nvPr>
        </p:nvSpPr>
        <p:spPr>
          <a:xfrm>
            <a:off x="157500" y="1093975"/>
            <a:ext cx="7163100" cy="20628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b="1" lang="tr"/>
              <a:t>Graph: </a:t>
            </a:r>
            <a:r>
              <a:rPr lang="tr"/>
              <a:t>denoted as</a:t>
            </a:r>
            <a:r>
              <a:rPr b="1" lang="tr"/>
              <a:t> </a:t>
            </a:r>
            <a:r>
              <a:rPr lang="tr"/>
              <a:t>G = (V, E) is a mathematical structure that contains two sets, the set of vertices or nodes V and the set of edges E. </a:t>
            </a:r>
            <a:endParaRPr b="1"/>
          </a:p>
          <a:p>
            <a:pPr indent="0" lvl="0" marL="0" rtl="0" algn="just">
              <a:spcBef>
                <a:spcPts val="1200"/>
              </a:spcBef>
              <a:spcAft>
                <a:spcPts val="0"/>
              </a:spcAft>
              <a:buNone/>
            </a:pPr>
            <a:r>
              <a:rPr b="1" lang="tr"/>
              <a:t>Software Artifact </a:t>
            </a:r>
            <a:r>
              <a:rPr b="1" lang="tr"/>
              <a:t>Traceability</a:t>
            </a:r>
            <a:r>
              <a:rPr b="1" lang="tr"/>
              <a:t> Link</a:t>
            </a:r>
            <a:r>
              <a:rPr b="1" lang="tr"/>
              <a:t>: </a:t>
            </a:r>
            <a:r>
              <a:rPr lang="tr"/>
              <a:t>connections or relationships established between different software artifacts</a:t>
            </a:r>
            <a:endParaRPr/>
          </a:p>
          <a:p>
            <a:pPr indent="0" lvl="0" marL="0" rtl="0" algn="just">
              <a:spcBef>
                <a:spcPts val="1200"/>
              </a:spcBef>
              <a:spcAft>
                <a:spcPts val="1200"/>
              </a:spcAft>
              <a:buNone/>
            </a:pPr>
            <a:r>
              <a:rPr b="1" lang="tr"/>
              <a:t>Software Artifact Traceability Graph</a:t>
            </a:r>
            <a:r>
              <a:rPr b="1" lang="tr"/>
              <a:t>: </a:t>
            </a:r>
            <a:r>
              <a:rPr lang="tr"/>
              <a:t>g</a:t>
            </a:r>
            <a:r>
              <a:rPr lang="tr"/>
              <a:t>raphical representation that shows the relationships between various software artifacts</a:t>
            </a:r>
            <a:endParaRPr/>
          </a:p>
        </p:txBody>
      </p:sp>
      <p:pic>
        <p:nvPicPr>
          <p:cNvPr id="157" name="Google Shape;157;p20"/>
          <p:cNvPicPr preferRelativeResize="0"/>
          <p:nvPr/>
        </p:nvPicPr>
        <p:blipFill>
          <a:blip r:embed="rId4">
            <a:alphaModFix/>
          </a:blip>
          <a:stretch>
            <a:fillRect/>
          </a:stretch>
        </p:blipFill>
        <p:spPr>
          <a:xfrm>
            <a:off x="7850200" y="113900"/>
            <a:ext cx="1067025" cy="1038525"/>
          </a:xfrm>
          <a:prstGeom prst="rect">
            <a:avLst/>
          </a:prstGeom>
          <a:noFill/>
          <a:ln>
            <a:noFill/>
          </a:ln>
        </p:spPr>
      </p:pic>
      <p:pic>
        <p:nvPicPr>
          <p:cNvPr id="158" name="Google Shape;158;p20"/>
          <p:cNvPicPr preferRelativeResize="0"/>
          <p:nvPr/>
        </p:nvPicPr>
        <p:blipFill>
          <a:blip r:embed="rId3">
            <a:alphaModFix/>
          </a:blip>
          <a:stretch>
            <a:fillRect/>
          </a:stretch>
        </p:blipFill>
        <p:spPr>
          <a:xfrm>
            <a:off x="2657925" y="2914850"/>
            <a:ext cx="4122624" cy="1895250"/>
          </a:xfrm>
          <a:prstGeom prst="rect">
            <a:avLst/>
          </a:prstGeom>
          <a:noFill/>
          <a:ln cap="flat" cmpd="sng" w="9525">
            <a:solidFill>
              <a:schemeClr val="lt1"/>
            </a:solidFill>
            <a:prstDash val="solid"/>
            <a:round/>
            <a:headEnd len="sm" w="sm" type="none"/>
            <a:tailEnd len="sm" w="sm" type="none"/>
          </a:ln>
        </p:spPr>
      </p:pic>
      <p:sp>
        <p:nvSpPr>
          <p:cNvPr id="159" name="Google Shape;159;p20"/>
          <p:cNvSpPr txBox="1"/>
          <p:nvPr/>
        </p:nvSpPr>
        <p:spPr>
          <a:xfrm>
            <a:off x="3237300" y="4714050"/>
            <a:ext cx="378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Sample Artifact </a:t>
            </a:r>
            <a:r>
              <a:rPr b="1" lang="tr" sz="1000">
                <a:solidFill>
                  <a:schemeClr val="dk2"/>
                </a:solidFill>
                <a:latin typeface="Open Sans"/>
                <a:ea typeface="Open Sans"/>
                <a:cs typeface="Open Sans"/>
                <a:sym typeface="Open Sans"/>
              </a:rPr>
              <a:t>Traceability</a:t>
            </a:r>
            <a:r>
              <a:rPr b="1" lang="tr" sz="1000">
                <a:solidFill>
                  <a:schemeClr val="dk2"/>
                </a:solidFill>
                <a:latin typeface="Open Sans"/>
                <a:ea typeface="Open Sans"/>
                <a:cs typeface="Open Sans"/>
                <a:sym typeface="Open Sans"/>
              </a:rPr>
              <a:t> Graph </a:t>
            </a:r>
            <a:endParaRPr b="1" sz="1000">
              <a:solidFill>
                <a:schemeClr val="dk2"/>
              </a:solidFill>
              <a:latin typeface="Open Sans"/>
              <a:ea typeface="Open Sans"/>
              <a:cs typeface="Open Sans"/>
              <a:sym typeface="Open Sans"/>
            </a:endParaRPr>
          </a:p>
        </p:txBody>
      </p:sp>
      <p:sp>
        <p:nvSpPr>
          <p:cNvPr id="160" name="Google Shape;160;p20"/>
          <p:cNvSpPr txBox="1"/>
          <p:nvPr/>
        </p:nvSpPr>
        <p:spPr>
          <a:xfrm>
            <a:off x="7397413" y="2974100"/>
            <a:ext cx="9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50">
                <a:solidFill>
                  <a:schemeClr val="dk2"/>
                </a:solidFill>
                <a:latin typeface="Open Sans"/>
                <a:ea typeface="Open Sans"/>
                <a:cs typeface="Open Sans"/>
                <a:sym typeface="Open Sans"/>
              </a:rPr>
              <a:t>Node</a:t>
            </a:r>
            <a:r>
              <a:rPr lang="tr" sz="1800">
                <a:solidFill>
                  <a:schemeClr val="dk2"/>
                </a:solidFill>
                <a:latin typeface="Open Sans"/>
                <a:ea typeface="Open Sans"/>
                <a:cs typeface="Open Sans"/>
                <a:sym typeface="Open Sans"/>
              </a:rPr>
              <a:t> </a:t>
            </a:r>
            <a:endParaRPr sz="1800">
              <a:solidFill>
                <a:schemeClr val="dk2"/>
              </a:solidFill>
              <a:latin typeface="Open Sans"/>
              <a:ea typeface="Open Sans"/>
              <a:cs typeface="Open Sans"/>
              <a:sym typeface="Open Sans"/>
            </a:endParaRPr>
          </a:p>
        </p:txBody>
      </p:sp>
      <p:cxnSp>
        <p:nvCxnSpPr>
          <p:cNvPr id="161" name="Google Shape;161;p20"/>
          <p:cNvCxnSpPr/>
          <p:nvPr/>
        </p:nvCxnSpPr>
        <p:spPr>
          <a:xfrm rot="10800000">
            <a:off x="6685113" y="3200300"/>
            <a:ext cx="783300" cy="12900"/>
          </a:xfrm>
          <a:prstGeom prst="straightConnector1">
            <a:avLst/>
          </a:prstGeom>
          <a:noFill/>
          <a:ln cap="flat" cmpd="sng" w="28575">
            <a:solidFill>
              <a:schemeClr val="dk2"/>
            </a:solidFill>
            <a:prstDash val="solid"/>
            <a:round/>
            <a:headEnd len="med" w="med" type="none"/>
            <a:tailEnd len="med" w="med" type="triangle"/>
          </a:ln>
        </p:spPr>
      </p:cxnSp>
      <p:sp>
        <p:nvSpPr>
          <p:cNvPr id="162" name="Google Shape;162;p20"/>
          <p:cNvSpPr/>
          <p:nvPr/>
        </p:nvSpPr>
        <p:spPr>
          <a:xfrm>
            <a:off x="6013888" y="3037075"/>
            <a:ext cx="544200" cy="58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3" name="Google Shape;163;p20"/>
          <p:cNvSpPr txBox="1"/>
          <p:nvPr/>
        </p:nvSpPr>
        <p:spPr>
          <a:xfrm>
            <a:off x="1257538" y="3617275"/>
            <a:ext cx="10119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50">
                <a:solidFill>
                  <a:schemeClr val="dk2"/>
                </a:solidFill>
                <a:latin typeface="Open Sans"/>
                <a:ea typeface="Open Sans"/>
                <a:cs typeface="Open Sans"/>
                <a:sym typeface="Open Sans"/>
              </a:rPr>
              <a:t>Edge</a:t>
            </a:r>
            <a:endParaRPr b="1" sz="1650">
              <a:solidFill>
                <a:schemeClr val="dk2"/>
              </a:solidFill>
              <a:latin typeface="Open Sans"/>
              <a:ea typeface="Open Sans"/>
              <a:cs typeface="Open Sans"/>
              <a:sym typeface="Open Sans"/>
            </a:endParaRPr>
          </a:p>
        </p:txBody>
      </p:sp>
      <p:cxnSp>
        <p:nvCxnSpPr>
          <p:cNvPr id="164" name="Google Shape;164;p20"/>
          <p:cNvCxnSpPr/>
          <p:nvPr/>
        </p:nvCxnSpPr>
        <p:spPr>
          <a:xfrm flipH="1" rot="10800000">
            <a:off x="1977638" y="3798550"/>
            <a:ext cx="936900" cy="8400"/>
          </a:xfrm>
          <a:prstGeom prst="straightConnector1">
            <a:avLst/>
          </a:prstGeom>
          <a:noFill/>
          <a:ln cap="flat" cmpd="sng" w="28575">
            <a:solidFill>
              <a:schemeClr val="dk2"/>
            </a:solidFill>
            <a:prstDash val="solid"/>
            <a:round/>
            <a:headEnd len="med" w="med" type="none"/>
            <a:tailEnd len="med" w="med" type="triangle"/>
          </a:ln>
        </p:spPr>
      </p:cxnSp>
      <p:sp>
        <p:nvSpPr>
          <p:cNvPr id="165" name="Google Shape;16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3">
            <a:alphaModFix/>
          </a:blip>
          <a:srcRect b="2940" l="0" r="0" t="0"/>
          <a:stretch/>
        </p:blipFill>
        <p:spPr>
          <a:xfrm>
            <a:off x="3864300" y="1360700"/>
            <a:ext cx="5118873" cy="31387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71" name="Google Shape;171;p21"/>
          <p:cNvSpPr txBox="1"/>
          <p:nvPr>
            <p:ph type="title"/>
          </p:nvPr>
        </p:nvSpPr>
        <p:spPr>
          <a:xfrm>
            <a:off x="311700" y="445025"/>
            <a:ext cx="7413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3 </a:t>
            </a:r>
            <a:r>
              <a:rPr lang="tr"/>
              <a:t>Software Artifacts Traceability </a:t>
            </a:r>
            <a:r>
              <a:rPr lang="tr"/>
              <a:t>Graph Analysis and Visualization</a:t>
            </a:r>
            <a:endParaRPr/>
          </a:p>
        </p:txBody>
      </p:sp>
      <p:sp>
        <p:nvSpPr>
          <p:cNvPr id="172" name="Google Shape;172;p21"/>
          <p:cNvSpPr txBox="1"/>
          <p:nvPr>
            <p:ph idx="1" type="body"/>
          </p:nvPr>
        </p:nvSpPr>
        <p:spPr>
          <a:xfrm>
            <a:off x="311700" y="1609000"/>
            <a:ext cx="3552600" cy="3302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tr" sz="1906"/>
              <a:t>Graph </a:t>
            </a:r>
            <a:r>
              <a:rPr b="1" lang="tr" sz="1906"/>
              <a:t>Visualization</a:t>
            </a:r>
            <a:r>
              <a:rPr b="1" lang="tr" sz="1906"/>
              <a:t>: </a:t>
            </a:r>
            <a:r>
              <a:rPr lang="tr" sz="1906">
                <a:solidFill>
                  <a:srgbClr val="695D46"/>
                </a:solidFill>
              </a:rPr>
              <a:t>enhancing Mental Map Cues, </a:t>
            </a:r>
            <a:r>
              <a:rPr lang="tr" sz="1906">
                <a:solidFill>
                  <a:srgbClr val="695D46"/>
                </a:solidFill>
                <a:highlight>
                  <a:srgbClr val="FFFFFF"/>
                </a:highlight>
              </a:rPr>
              <a:t>Simplifying Complex Data, Facilitating Analysis</a:t>
            </a:r>
            <a:endParaRPr sz="1906">
              <a:solidFill>
                <a:srgbClr val="695D46"/>
              </a:solidFill>
              <a:highlight>
                <a:srgbClr val="FFFFFF"/>
              </a:highlight>
            </a:endParaRPr>
          </a:p>
          <a:p>
            <a:pPr indent="0" lvl="0" marL="0" rtl="0" algn="l">
              <a:spcBef>
                <a:spcPts val="1200"/>
              </a:spcBef>
              <a:spcAft>
                <a:spcPts val="1200"/>
              </a:spcAft>
              <a:buNone/>
            </a:pPr>
            <a:r>
              <a:rPr b="1" lang="tr" sz="1906"/>
              <a:t>Graph Layout (Drawing) : </a:t>
            </a:r>
            <a:r>
              <a:rPr lang="tr" sz="1906"/>
              <a:t>process of arranging the nodes and edges of a graph in a visually comprehensible and aesthetically pleasing manner within a two-dimensional space. </a:t>
            </a:r>
            <a:endParaRPr/>
          </a:p>
        </p:txBody>
      </p:sp>
      <p:pic>
        <p:nvPicPr>
          <p:cNvPr id="173" name="Google Shape;173;p21"/>
          <p:cNvPicPr preferRelativeResize="0"/>
          <p:nvPr/>
        </p:nvPicPr>
        <p:blipFill>
          <a:blip r:embed="rId4">
            <a:alphaModFix/>
          </a:blip>
          <a:stretch>
            <a:fillRect/>
          </a:stretch>
        </p:blipFill>
        <p:spPr>
          <a:xfrm>
            <a:off x="7850200" y="113900"/>
            <a:ext cx="1067025" cy="1038525"/>
          </a:xfrm>
          <a:prstGeom prst="rect">
            <a:avLst/>
          </a:prstGeom>
          <a:noFill/>
          <a:ln>
            <a:noFill/>
          </a:ln>
        </p:spPr>
      </p:pic>
      <p:sp>
        <p:nvSpPr>
          <p:cNvPr id="174" name="Google Shape;174;p21"/>
          <p:cNvSpPr txBox="1"/>
          <p:nvPr/>
        </p:nvSpPr>
        <p:spPr>
          <a:xfrm>
            <a:off x="5646275" y="4499425"/>
            <a:ext cx="155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000">
                <a:solidFill>
                  <a:schemeClr val="dk2"/>
                </a:solidFill>
                <a:latin typeface="Open Sans"/>
                <a:ea typeface="Open Sans"/>
                <a:cs typeface="Open Sans"/>
                <a:sym typeface="Open Sans"/>
              </a:rPr>
              <a:t>Incremental Layout</a:t>
            </a:r>
            <a:endParaRPr b="1" sz="1000">
              <a:solidFill>
                <a:schemeClr val="dk2"/>
              </a:solidFill>
              <a:latin typeface="Open Sans"/>
              <a:ea typeface="Open Sans"/>
              <a:cs typeface="Open Sans"/>
              <a:sym typeface="Open Sans"/>
            </a:endParaRPr>
          </a:p>
        </p:txBody>
      </p:sp>
      <p:sp>
        <p:nvSpPr>
          <p:cNvPr id="175" name="Google Shape;17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